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81" r:id="rId6"/>
    <p:sldId id="282" r:id="rId7"/>
    <p:sldId id="283" r:id="rId8"/>
    <p:sldId id="263" r:id="rId9"/>
    <p:sldId id="284" r:id="rId10"/>
    <p:sldId id="285" r:id="rId11"/>
    <p:sldId id="28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8288000" cy="10287000"/>
  <p:notesSz cx="6858000" cy="9144000"/>
  <p:embeddedFontLst>
    <p:embeddedFont>
      <p:font typeface="Agrandir Medium" panose="020B0604020202020204" charset="0"/>
      <p:regular r:id="rId27"/>
    </p:embeddedFont>
    <p:embeddedFont>
      <p:font typeface="Agrandir Medium Italics" panose="020B0604020202020204" charset="0"/>
      <p:regular r:id="rId28"/>
    </p:embeddedFont>
    <p:embeddedFont>
      <p:font typeface="Calibri" panose="020F0502020204030204" pitchFamily="34" charset="0"/>
      <p:regular r:id="rId29"/>
      <p:bold r:id="rId30"/>
      <p:italic r:id="rId31"/>
      <p:boldItalic r:id="rId32"/>
    </p:embeddedFont>
    <p:embeddedFont>
      <p:font typeface="Cocomat Pro Heavy" panose="020B0604020202020204" charset="0"/>
      <p:regular r:id="rId33"/>
    </p:embeddedFont>
    <p:embeddedFont>
      <p:font typeface="Montserrat" panose="00000500000000000000" pitchFamily="2" charset="0"/>
      <p:regular r:id="rId34"/>
      <p:bold r:id="rId35"/>
      <p:italic r:id="rId36"/>
      <p:boldItalic r:id="rId37"/>
    </p:embeddedFont>
    <p:embeddedFont>
      <p:font typeface="Now" panose="020B0604020202020204" charset="0"/>
      <p:regular r:id="rId38"/>
    </p:embeddedFont>
    <p:embeddedFont>
      <p:font typeface="Public Sans" panose="020B0604020202020204" charset="0"/>
      <p:regular r:id="rId39"/>
    </p:embeddedFont>
    <p:embeddedFont>
      <p:font typeface="Public Sans Medium" panose="020B0604020202020204"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5" d="100"/>
          <a:sy n="55" d="100"/>
        </p:scale>
        <p:origin x="658"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jpeg"/></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9.svg"/><Relationship Id="rId7" Type="http://schemas.openxmlformats.org/officeDocument/2006/relationships/image" Target="../media/image35.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 Id="rId9" Type="http://schemas.openxmlformats.org/officeDocument/2006/relationships/image" Target="../media/image37.svg"/></Relationships>
</file>

<file path=ppt/slides/_rels/slide25.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0C5FF"/>
        </a:solidFill>
        <a:effectLst/>
      </p:bgPr>
    </p:bg>
    <p:spTree>
      <p:nvGrpSpPr>
        <p:cNvPr id="1" name=""/>
        <p:cNvGrpSpPr/>
        <p:nvPr/>
      </p:nvGrpSpPr>
      <p:grpSpPr>
        <a:xfrm>
          <a:off x="0" y="0"/>
          <a:ext cx="0" cy="0"/>
          <a:chOff x="0" y="0"/>
          <a:chExt cx="0" cy="0"/>
        </a:xfrm>
      </p:grpSpPr>
      <p:grpSp>
        <p:nvGrpSpPr>
          <p:cNvPr id="2" name="Group 2"/>
          <p:cNvGrpSpPr/>
          <p:nvPr/>
        </p:nvGrpSpPr>
        <p:grpSpPr>
          <a:xfrm>
            <a:off x="9144000" y="302221"/>
            <a:ext cx="8841904" cy="9682557"/>
            <a:chOff x="0" y="0"/>
            <a:chExt cx="2328732" cy="2550139"/>
          </a:xfrm>
        </p:grpSpPr>
        <p:sp>
          <p:nvSpPr>
            <p:cNvPr id="3" name="Freeform 3"/>
            <p:cNvSpPr/>
            <p:nvPr/>
          </p:nvSpPr>
          <p:spPr>
            <a:xfrm>
              <a:off x="0" y="0"/>
              <a:ext cx="2328732" cy="2550139"/>
            </a:xfrm>
            <a:custGeom>
              <a:avLst/>
              <a:gdLst/>
              <a:ahLst/>
              <a:cxnLst/>
              <a:rect l="l" t="t" r="r" b="b"/>
              <a:pathLst>
                <a:path w="2328732" h="2550139">
                  <a:moveTo>
                    <a:pt x="0" y="0"/>
                  </a:moveTo>
                  <a:lnTo>
                    <a:pt x="2328732" y="0"/>
                  </a:lnTo>
                  <a:lnTo>
                    <a:pt x="2328732" y="2550139"/>
                  </a:lnTo>
                  <a:lnTo>
                    <a:pt x="0" y="2550139"/>
                  </a:lnTo>
                  <a:close/>
                </a:path>
              </a:pathLst>
            </a:custGeom>
            <a:solidFill>
              <a:srgbClr val="FBF6F1"/>
            </a:solidFill>
          </p:spPr>
          <p:txBody>
            <a:bodyPr/>
            <a:lstStyle/>
            <a:p>
              <a:endParaRPr lang="en-IN"/>
            </a:p>
          </p:txBody>
        </p:sp>
        <p:sp>
          <p:nvSpPr>
            <p:cNvPr id="4" name="TextBox 4"/>
            <p:cNvSpPr txBox="1"/>
            <p:nvPr/>
          </p:nvSpPr>
          <p:spPr>
            <a:xfrm>
              <a:off x="0" y="-28575"/>
              <a:ext cx="2328732" cy="2578714"/>
            </a:xfrm>
            <a:prstGeom prst="rect">
              <a:avLst/>
            </a:prstGeom>
          </p:spPr>
          <p:txBody>
            <a:bodyPr lIns="50800" tIns="50800" rIns="50800" bIns="50800" rtlCol="0" anchor="ctr"/>
            <a:lstStyle/>
            <a:p>
              <a:pPr algn="ctr">
                <a:lnSpc>
                  <a:spcPts val="1960"/>
                </a:lnSpc>
              </a:pPr>
              <a:endParaRPr/>
            </a:p>
          </p:txBody>
        </p:sp>
      </p:grpSp>
      <p:sp>
        <p:nvSpPr>
          <p:cNvPr id="5" name="Freeform 5"/>
          <p:cNvSpPr/>
          <p:nvPr/>
        </p:nvSpPr>
        <p:spPr>
          <a:xfrm>
            <a:off x="10159783" y="2041700"/>
            <a:ext cx="6810338" cy="6203599"/>
          </a:xfrm>
          <a:custGeom>
            <a:avLst/>
            <a:gdLst/>
            <a:ahLst/>
            <a:cxnLst/>
            <a:rect l="l" t="t" r="r" b="b"/>
            <a:pathLst>
              <a:path w="6810338" h="6203599">
                <a:moveTo>
                  <a:pt x="0" y="0"/>
                </a:moveTo>
                <a:lnTo>
                  <a:pt x="6810338" y="0"/>
                </a:lnTo>
                <a:lnTo>
                  <a:pt x="6810338" y="6203600"/>
                </a:lnTo>
                <a:lnTo>
                  <a:pt x="0" y="6203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a:off x="608446" y="858906"/>
            <a:ext cx="1148260" cy="1182794"/>
          </a:xfrm>
          <a:custGeom>
            <a:avLst/>
            <a:gdLst/>
            <a:ahLst/>
            <a:cxnLst/>
            <a:rect l="l" t="t" r="r" b="b"/>
            <a:pathLst>
              <a:path w="1148260" h="1182794">
                <a:moveTo>
                  <a:pt x="0" y="0"/>
                </a:moveTo>
                <a:lnTo>
                  <a:pt x="1148260" y="0"/>
                </a:lnTo>
                <a:lnTo>
                  <a:pt x="1148260" y="1182794"/>
                </a:lnTo>
                <a:lnTo>
                  <a:pt x="0" y="1182794"/>
                </a:lnTo>
                <a:lnTo>
                  <a:pt x="0" y="0"/>
                </a:lnTo>
                <a:close/>
              </a:path>
            </a:pathLst>
          </a:custGeom>
          <a:blipFill>
            <a:blip r:embed="rId4"/>
            <a:stretch>
              <a:fillRect/>
            </a:stretch>
          </a:blipFill>
        </p:spPr>
        <p:txBody>
          <a:bodyPr/>
          <a:lstStyle/>
          <a:p>
            <a:endParaRPr lang="en-IN"/>
          </a:p>
        </p:txBody>
      </p:sp>
      <p:sp>
        <p:nvSpPr>
          <p:cNvPr id="7" name="TextBox 7"/>
          <p:cNvSpPr txBox="1"/>
          <p:nvPr/>
        </p:nvSpPr>
        <p:spPr>
          <a:xfrm>
            <a:off x="1028700" y="3462120"/>
            <a:ext cx="7527889" cy="2918557"/>
          </a:xfrm>
          <a:prstGeom prst="rect">
            <a:avLst/>
          </a:prstGeom>
        </p:spPr>
        <p:txBody>
          <a:bodyPr lIns="0" tIns="0" rIns="0" bIns="0" rtlCol="0" anchor="t">
            <a:spAutoFit/>
          </a:bodyPr>
          <a:lstStyle/>
          <a:p>
            <a:pPr marL="0" lvl="0" indent="0">
              <a:lnSpc>
                <a:spcPts val="11089"/>
              </a:lnSpc>
            </a:pPr>
            <a:r>
              <a:rPr lang="en-US" sz="11551" spc="-1108">
                <a:solidFill>
                  <a:srgbClr val="05066D"/>
                </a:solidFill>
                <a:latin typeface="Public Sans"/>
              </a:rPr>
              <a:t>Your health, our mission</a:t>
            </a:r>
          </a:p>
        </p:txBody>
      </p:sp>
      <p:sp>
        <p:nvSpPr>
          <p:cNvPr id="8" name="TextBox 8"/>
          <p:cNvSpPr txBox="1"/>
          <p:nvPr/>
        </p:nvSpPr>
        <p:spPr>
          <a:xfrm>
            <a:off x="1028700" y="6494977"/>
            <a:ext cx="7527889" cy="577554"/>
          </a:xfrm>
          <a:prstGeom prst="rect">
            <a:avLst/>
          </a:prstGeom>
        </p:spPr>
        <p:txBody>
          <a:bodyPr lIns="0" tIns="0" rIns="0" bIns="0" rtlCol="0" anchor="t">
            <a:spAutoFit/>
          </a:bodyPr>
          <a:lstStyle/>
          <a:p>
            <a:pPr marL="0" lvl="0" indent="0">
              <a:lnSpc>
                <a:spcPts val="4226"/>
              </a:lnSpc>
            </a:pPr>
            <a:r>
              <a:rPr lang="en-US" sz="4545" spc="-372">
                <a:solidFill>
                  <a:srgbClr val="05066D"/>
                </a:solidFill>
                <a:latin typeface="Public Sans"/>
              </a:rPr>
              <a:t>Addressing every need</a:t>
            </a:r>
          </a:p>
        </p:txBody>
      </p:sp>
      <p:sp>
        <p:nvSpPr>
          <p:cNvPr id="9" name="TextBox 9"/>
          <p:cNvSpPr txBox="1"/>
          <p:nvPr/>
        </p:nvSpPr>
        <p:spPr>
          <a:xfrm>
            <a:off x="1988689" y="1289330"/>
            <a:ext cx="2568012" cy="388621"/>
          </a:xfrm>
          <a:prstGeom prst="rect">
            <a:avLst/>
          </a:prstGeom>
        </p:spPr>
        <p:txBody>
          <a:bodyPr lIns="0" tIns="0" rIns="0" bIns="0" rtlCol="0" anchor="t">
            <a:spAutoFit/>
          </a:bodyPr>
          <a:lstStyle/>
          <a:p>
            <a:pPr marL="0" lvl="0" indent="0" algn="l">
              <a:lnSpc>
                <a:spcPts val="2790"/>
              </a:lnSpc>
              <a:spcBef>
                <a:spcPct val="0"/>
              </a:spcBef>
            </a:pPr>
            <a:r>
              <a:rPr lang="en-US" sz="3000" spc="-246">
                <a:solidFill>
                  <a:srgbClr val="156669"/>
                </a:solidFill>
                <a:latin typeface="Public Sans"/>
              </a:rPr>
              <a:t>HealthXplorers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E84994-D0D6-7EAB-3DA3-2D4809ACA196}"/>
              </a:ext>
            </a:extLst>
          </p:cNvPr>
          <p:cNvPicPr>
            <a:picLocks noChangeAspect="1"/>
          </p:cNvPicPr>
          <p:nvPr/>
        </p:nvPicPr>
        <p:blipFill>
          <a:blip r:embed="rId2"/>
          <a:stretch>
            <a:fillRect/>
          </a:stretch>
        </p:blipFill>
        <p:spPr>
          <a:xfrm>
            <a:off x="6280" y="-1"/>
            <a:ext cx="18281720" cy="10290535"/>
          </a:xfrm>
          <a:prstGeom prst="rect">
            <a:avLst/>
          </a:prstGeom>
        </p:spPr>
      </p:pic>
    </p:spTree>
    <p:extLst>
      <p:ext uri="{BB962C8B-B14F-4D97-AF65-F5344CB8AC3E}">
        <p14:creationId xmlns:p14="http://schemas.microsoft.com/office/powerpoint/2010/main" val="72756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0E95AB-11C6-CAE7-FB7B-F22EA1802134}"/>
              </a:ext>
            </a:extLst>
          </p:cNvPr>
          <p:cNvPicPr>
            <a:picLocks noChangeAspect="1"/>
          </p:cNvPicPr>
          <p:nvPr/>
        </p:nvPicPr>
        <p:blipFill>
          <a:blip r:embed="rId2"/>
          <a:stretch>
            <a:fillRect/>
          </a:stretch>
        </p:blipFill>
        <p:spPr>
          <a:xfrm>
            <a:off x="-21980" y="-1"/>
            <a:ext cx="18386180" cy="10317425"/>
          </a:xfrm>
          <a:prstGeom prst="rect">
            <a:avLst/>
          </a:prstGeom>
        </p:spPr>
      </p:pic>
    </p:spTree>
    <p:extLst>
      <p:ext uri="{BB962C8B-B14F-4D97-AF65-F5344CB8AC3E}">
        <p14:creationId xmlns:p14="http://schemas.microsoft.com/office/powerpoint/2010/main" val="3072167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BFAF8"/>
        </a:solidFill>
        <a:effectLst/>
      </p:bgPr>
    </p:bg>
    <p:spTree>
      <p:nvGrpSpPr>
        <p:cNvPr id="1" name=""/>
        <p:cNvGrpSpPr/>
        <p:nvPr/>
      </p:nvGrpSpPr>
      <p:grpSpPr>
        <a:xfrm>
          <a:off x="0" y="0"/>
          <a:ext cx="0" cy="0"/>
          <a:chOff x="0" y="0"/>
          <a:chExt cx="0" cy="0"/>
        </a:xfrm>
      </p:grpSpPr>
      <p:sp>
        <p:nvSpPr>
          <p:cNvPr id="2" name="TextBox 2"/>
          <p:cNvSpPr txBox="1"/>
          <p:nvPr/>
        </p:nvSpPr>
        <p:spPr>
          <a:xfrm>
            <a:off x="3826712" y="1549012"/>
            <a:ext cx="10634576" cy="1043938"/>
          </a:xfrm>
          <a:prstGeom prst="rect">
            <a:avLst/>
          </a:prstGeom>
        </p:spPr>
        <p:txBody>
          <a:bodyPr lIns="0" tIns="0" rIns="0" bIns="0" rtlCol="0" anchor="t">
            <a:spAutoFit/>
          </a:bodyPr>
          <a:lstStyle/>
          <a:p>
            <a:pPr marL="0" lvl="0" indent="0" algn="ctr">
              <a:lnSpc>
                <a:spcPts val="7679"/>
              </a:lnSpc>
            </a:pPr>
            <a:r>
              <a:rPr lang="en-US" sz="7999" spc="-767">
                <a:solidFill>
                  <a:srgbClr val="05066D"/>
                </a:solidFill>
                <a:latin typeface="Public Sans"/>
              </a:rPr>
              <a:t>Services</a:t>
            </a:r>
          </a:p>
        </p:txBody>
      </p:sp>
      <p:grpSp>
        <p:nvGrpSpPr>
          <p:cNvPr id="3" name="Group 3"/>
          <p:cNvGrpSpPr/>
          <p:nvPr/>
        </p:nvGrpSpPr>
        <p:grpSpPr>
          <a:xfrm>
            <a:off x="1038225" y="4087744"/>
            <a:ext cx="7784979" cy="4821694"/>
            <a:chOff x="0" y="0"/>
            <a:chExt cx="2540524" cy="1573495"/>
          </a:xfrm>
        </p:grpSpPr>
        <p:sp>
          <p:nvSpPr>
            <p:cNvPr id="4" name="Freeform 4"/>
            <p:cNvSpPr/>
            <p:nvPr/>
          </p:nvSpPr>
          <p:spPr>
            <a:xfrm>
              <a:off x="0" y="0"/>
              <a:ext cx="2540524" cy="1573495"/>
            </a:xfrm>
            <a:custGeom>
              <a:avLst/>
              <a:gdLst/>
              <a:ahLst/>
              <a:cxnLst/>
              <a:rect l="l" t="t" r="r" b="b"/>
              <a:pathLst>
                <a:path w="2540524" h="1573495">
                  <a:moveTo>
                    <a:pt x="14917" y="0"/>
                  </a:moveTo>
                  <a:lnTo>
                    <a:pt x="2525607" y="0"/>
                  </a:lnTo>
                  <a:cubicBezTo>
                    <a:pt x="2529563" y="0"/>
                    <a:pt x="2533357" y="1572"/>
                    <a:pt x="2536155" y="4369"/>
                  </a:cubicBezTo>
                  <a:cubicBezTo>
                    <a:pt x="2538952" y="7167"/>
                    <a:pt x="2540524" y="10961"/>
                    <a:pt x="2540524" y="14917"/>
                  </a:cubicBezTo>
                  <a:lnTo>
                    <a:pt x="2540524" y="1558578"/>
                  </a:lnTo>
                  <a:cubicBezTo>
                    <a:pt x="2540524" y="1566817"/>
                    <a:pt x="2533845" y="1573495"/>
                    <a:pt x="2525607" y="1573495"/>
                  </a:cubicBezTo>
                  <a:lnTo>
                    <a:pt x="14917" y="1573495"/>
                  </a:lnTo>
                  <a:cubicBezTo>
                    <a:pt x="6679" y="1573495"/>
                    <a:pt x="0" y="1566817"/>
                    <a:pt x="0" y="1558578"/>
                  </a:cubicBezTo>
                  <a:lnTo>
                    <a:pt x="0" y="14917"/>
                  </a:lnTo>
                  <a:cubicBezTo>
                    <a:pt x="0" y="6679"/>
                    <a:pt x="6679" y="0"/>
                    <a:pt x="14917" y="0"/>
                  </a:cubicBezTo>
                  <a:close/>
                </a:path>
              </a:pathLst>
            </a:custGeom>
            <a:solidFill>
              <a:srgbClr val="B0C5FF"/>
            </a:solidFill>
            <a:ln cap="sq">
              <a:noFill/>
              <a:prstDash val="solid"/>
              <a:miter/>
            </a:ln>
          </p:spPr>
          <p:txBody>
            <a:bodyPr/>
            <a:lstStyle/>
            <a:p>
              <a:endParaRPr lang="en-IN"/>
            </a:p>
          </p:txBody>
        </p:sp>
        <p:sp>
          <p:nvSpPr>
            <p:cNvPr id="5" name="TextBox 5"/>
            <p:cNvSpPr txBox="1"/>
            <p:nvPr/>
          </p:nvSpPr>
          <p:spPr>
            <a:xfrm>
              <a:off x="0" y="-38100"/>
              <a:ext cx="2540524" cy="1611595"/>
            </a:xfrm>
            <a:prstGeom prst="rect">
              <a:avLst/>
            </a:prstGeom>
          </p:spPr>
          <p:txBody>
            <a:bodyPr lIns="50800" tIns="50800" rIns="50800" bIns="50800" rtlCol="0" anchor="ctr"/>
            <a:lstStyle/>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3219"/>
                </a:lnSpc>
              </a:pPr>
              <a:r>
                <a:rPr lang="en-US" sz="2299">
                  <a:solidFill>
                    <a:srgbClr val="05066D"/>
                  </a:solidFill>
                  <a:latin typeface="Public Sans"/>
                </a:rPr>
                <a:t>Data system:</a:t>
              </a:r>
            </a:p>
            <a:p>
              <a:pPr algn="ctr">
                <a:lnSpc>
                  <a:spcPts val="3219"/>
                </a:lnSpc>
              </a:pPr>
              <a:endParaRPr lang="en-US" sz="2299">
                <a:solidFill>
                  <a:srgbClr val="05066D"/>
                </a:solidFill>
                <a:latin typeface="Public Sans"/>
              </a:endParaRPr>
            </a:p>
            <a:p>
              <a:pPr algn="ctr">
                <a:lnSpc>
                  <a:spcPts val="3219"/>
                </a:lnSpc>
              </a:pPr>
              <a:r>
                <a:rPr lang="en-US" sz="2299">
                  <a:solidFill>
                    <a:srgbClr val="05066D"/>
                  </a:solidFill>
                  <a:latin typeface="Public Sans"/>
                </a:rPr>
                <a:t>Can register to create different profiles for patients</a:t>
              </a:r>
            </a:p>
            <a:p>
              <a:pPr algn="ctr">
                <a:lnSpc>
                  <a:spcPts val="3219"/>
                </a:lnSpc>
              </a:pPr>
              <a:r>
                <a:rPr lang="en-US" sz="2299">
                  <a:solidFill>
                    <a:srgbClr val="05066D"/>
                  </a:solidFill>
                  <a:latin typeface="Public Sans"/>
                </a:rPr>
                <a:t>Can store the patients medical details along with photo</a:t>
              </a:r>
            </a:p>
            <a:p>
              <a:pPr algn="ctr">
                <a:lnSpc>
                  <a:spcPts val="3219"/>
                </a:lnSpc>
              </a:pPr>
              <a:r>
                <a:rPr lang="en-US" sz="2299">
                  <a:solidFill>
                    <a:srgbClr val="05066D"/>
                  </a:solidFill>
                  <a:latin typeface="Public Sans"/>
                </a:rPr>
                <a:t>Patients or doctors can login to see/edit profiles</a:t>
              </a:r>
            </a:p>
            <a:p>
              <a:pPr algn="ctr">
                <a:lnSpc>
                  <a:spcPts val="3219"/>
                </a:lnSpc>
                <a:spcBef>
                  <a:spcPct val="0"/>
                </a:spcBef>
              </a:pPr>
              <a:r>
                <a:rPr lang="en-US" sz="2299">
                  <a:solidFill>
                    <a:srgbClr val="05066D"/>
                  </a:solidFill>
                  <a:latin typeface="Public Sans"/>
                </a:rPr>
                <a:t>Password protected</a:t>
              </a:r>
            </a:p>
          </p:txBody>
        </p:sp>
      </p:grpSp>
      <p:sp>
        <p:nvSpPr>
          <p:cNvPr id="6" name="TextBox 6"/>
          <p:cNvSpPr txBox="1"/>
          <p:nvPr/>
        </p:nvSpPr>
        <p:spPr>
          <a:xfrm>
            <a:off x="4045814" y="4297294"/>
            <a:ext cx="1750752" cy="1243791"/>
          </a:xfrm>
          <a:prstGeom prst="rect">
            <a:avLst/>
          </a:prstGeom>
        </p:spPr>
        <p:txBody>
          <a:bodyPr lIns="0" tIns="0" rIns="0" bIns="0" rtlCol="0" anchor="t">
            <a:spAutoFit/>
          </a:bodyPr>
          <a:lstStyle/>
          <a:p>
            <a:pPr marL="0" lvl="0" indent="0" algn="ctr">
              <a:lnSpc>
                <a:spcPts val="9174"/>
              </a:lnSpc>
              <a:spcBef>
                <a:spcPct val="0"/>
              </a:spcBef>
            </a:pPr>
            <a:r>
              <a:rPr lang="en-US" sz="9556" u="none" strike="noStrike" spc="-917">
                <a:solidFill>
                  <a:srgbClr val="05066D"/>
                </a:solidFill>
                <a:latin typeface="Public Sans"/>
              </a:rPr>
              <a:t>03.</a:t>
            </a:r>
          </a:p>
        </p:txBody>
      </p:sp>
      <p:grpSp>
        <p:nvGrpSpPr>
          <p:cNvPr id="7" name="Group 7"/>
          <p:cNvGrpSpPr/>
          <p:nvPr/>
        </p:nvGrpSpPr>
        <p:grpSpPr>
          <a:xfrm>
            <a:off x="9479574" y="4087744"/>
            <a:ext cx="7953106" cy="4821694"/>
            <a:chOff x="0" y="0"/>
            <a:chExt cx="2595390" cy="1573495"/>
          </a:xfrm>
        </p:grpSpPr>
        <p:sp>
          <p:nvSpPr>
            <p:cNvPr id="8" name="Freeform 8"/>
            <p:cNvSpPr/>
            <p:nvPr/>
          </p:nvSpPr>
          <p:spPr>
            <a:xfrm>
              <a:off x="0" y="0"/>
              <a:ext cx="2595390" cy="1573495"/>
            </a:xfrm>
            <a:custGeom>
              <a:avLst/>
              <a:gdLst/>
              <a:ahLst/>
              <a:cxnLst/>
              <a:rect l="l" t="t" r="r" b="b"/>
              <a:pathLst>
                <a:path w="2595390" h="1573495">
                  <a:moveTo>
                    <a:pt x="14602" y="0"/>
                  </a:moveTo>
                  <a:lnTo>
                    <a:pt x="2580788" y="0"/>
                  </a:lnTo>
                  <a:cubicBezTo>
                    <a:pt x="2588853" y="0"/>
                    <a:pt x="2595390" y="6537"/>
                    <a:pt x="2595390" y="14602"/>
                  </a:cubicBezTo>
                  <a:lnTo>
                    <a:pt x="2595390" y="1558894"/>
                  </a:lnTo>
                  <a:cubicBezTo>
                    <a:pt x="2595390" y="1566958"/>
                    <a:pt x="2588853" y="1573495"/>
                    <a:pt x="2580788" y="1573495"/>
                  </a:cubicBezTo>
                  <a:lnTo>
                    <a:pt x="14602" y="1573495"/>
                  </a:lnTo>
                  <a:cubicBezTo>
                    <a:pt x="6537" y="1573495"/>
                    <a:pt x="0" y="1566958"/>
                    <a:pt x="0" y="1558894"/>
                  </a:cubicBezTo>
                  <a:lnTo>
                    <a:pt x="0" y="14602"/>
                  </a:lnTo>
                  <a:cubicBezTo>
                    <a:pt x="0" y="6537"/>
                    <a:pt x="6537" y="0"/>
                    <a:pt x="14602" y="0"/>
                  </a:cubicBezTo>
                  <a:close/>
                </a:path>
              </a:pathLst>
            </a:custGeom>
            <a:solidFill>
              <a:srgbClr val="B0C5FF"/>
            </a:solidFill>
            <a:ln cap="sq">
              <a:noFill/>
              <a:prstDash val="solid"/>
              <a:miter/>
            </a:ln>
          </p:spPr>
          <p:txBody>
            <a:bodyPr/>
            <a:lstStyle/>
            <a:p>
              <a:endParaRPr lang="en-IN"/>
            </a:p>
          </p:txBody>
        </p:sp>
        <p:sp>
          <p:nvSpPr>
            <p:cNvPr id="9" name="TextBox 9"/>
            <p:cNvSpPr txBox="1"/>
            <p:nvPr/>
          </p:nvSpPr>
          <p:spPr>
            <a:xfrm>
              <a:off x="0" y="-38100"/>
              <a:ext cx="2595390" cy="1611595"/>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12580751" y="4297294"/>
            <a:ext cx="1750752" cy="1243791"/>
          </a:xfrm>
          <a:prstGeom prst="rect">
            <a:avLst/>
          </a:prstGeom>
        </p:spPr>
        <p:txBody>
          <a:bodyPr lIns="0" tIns="0" rIns="0" bIns="0" rtlCol="0" anchor="t">
            <a:spAutoFit/>
          </a:bodyPr>
          <a:lstStyle/>
          <a:p>
            <a:pPr marL="0" lvl="0" indent="0" algn="ctr">
              <a:lnSpc>
                <a:spcPts val="9174"/>
              </a:lnSpc>
              <a:spcBef>
                <a:spcPct val="0"/>
              </a:spcBef>
            </a:pPr>
            <a:r>
              <a:rPr lang="en-US" sz="9556" u="none" strike="noStrike" spc="-917">
                <a:solidFill>
                  <a:srgbClr val="05066D"/>
                </a:solidFill>
                <a:latin typeface="Public Sans"/>
              </a:rPr>
              <a:t>04.</a:t>
            </a:r>
          </a:p>
        </p:txBody>
      </p:sp>
      <p:sp>
        <p:nvSpPr>
          <p:cNvPr id="11" name="TextBox 11"/>
          <p:cNvSpPr txBox="1"/>
          <p:nvPr/>
        </p:nvSpPr>
        <p:spPr>
          <a:xfrm>
            <a:off x="9656211" y="5663191"/>
            <a:ext cx="7603089" cy="3246247"/>
          </a:xfrm>
          <a:prstGeom prst="rect">
            <a:avLst/>
          </a:prstGeom>
        </p:spPr>
        <p:txBody>
          <a:bodyPr lIns="0" tIns="0" rIns="0" bIns="0" rtlCol="0" anchor="t">
            <a:spAutoFit/>
          </a:bodyPr>
          <a:lstStyle/>
          <a:p>
            <a:pPr algn="ctr">
              <a:lnSpc>
                <a:spcPts val="3749"/>
              </a:lnSpc>
            </a:pPr>
            <a:r>
              <a:rPr lang="en-US" sz="2300">
                <a:solidFill>
                  <a:srgbClr val="05066D"/>
                </a:solidFill>
                <a:latin typeface="Public Sans Medium"/>
              </a:rPr>
              <a:t>Health Level 7 file converter:</a:t>
            </a:r>
          </a:p>
          <a:p>
            <a:pPr algn="ctr">
              <a:lnSpc>
                <a:spcPts val="3749"/>
              </a:lnSpc>
            </a:pPr>
            <a:endParaRPr lang="en-US" sz="2300">
              <a:solidFill>
                <a:srgbClr val="05066D"/>
              </a:solidFill>
              <a:latin typeface="Public Sans Medium"/>
            </a:endParaRPr>
          </a:p>
          <a:p>
            <a:pPr algn="ctr">
              <a:lnSpc>
                <a:spcPts val="3749"/>
              </a:lnSpc>
            </a:pPr>
            <a:r>
              <a:rPr lang="en-US" sz="2300">
                <a:solidFill>
                  <a:srgbClr val="05066D"/>
                </a:solidFill>
                <a:latin typeface="Public Sans Medium"/>
              </a:rPr>
              <a:t>Can convert Health level 7 messages to csv or excel for importing to database</a:t>
            </a:r>
          </a:p>
          <a:p>
            <a:pPr algn="ctr">
              <a:lnSpc>
                <a:spcPts val="3749"/>
              </a:lnSpc>
            </a:pPr>
            <a:r>
              <a:rPr lang="en-US" sz="2300">
                <a:solidFill>
                  <a:srgbClr val="05066D"/>
                </a:solidFill>
                <a:latin typeface="Public Sans Medium"/>
              </a:rPr>
              <a:t>Can also convert csv or excel to Health level 7 messages for exporting data </a:t>
            </a:r>
          </a:p>
          <a:p>
            <a:pPr marL="0" lvl="0" indent="0" algn="ctr">
              <a:lnSpc>
                <a:spcPts val="3749"/>
              </a:lnSpc>
              <a:spcBef>
                <a:spcPct val="0"/>
              </a:spcBef>
            </a:pPr>
            <a:endParaRPr lang="en-US" sz="2300">
              <a:solidFill>
                <a:srgbClr val="05066D"/>
              </a:solidFill>
              <a:latin typeface="Public Sans Medium"/>
            </a:endParaRPr>
          </a:p>
        </p:txBody>
      </p:sp>
      <p:sp>
        <p:nvSpPr>
          <p:cNvPr id="12" name="TextBox 12"/>
          <p:cNvSpPr txBox="1"/>
          <p:nvPr/>
        </p:nvSpPr>
        <p:spPr>
          <a:xfrm>
            <a:off x="6248400" y="258762"/>
            <a:ext cx="5830606" cy="1312988"/>
          </a:xfrm>
          <a:prstGeom prst="rect">
            <a:avLst/>
          </a:prstGeom>
        </p:spPr>
        <p:txBody>
          <a:bodyPr wrap="square" lIns="0" tIns="0" rIns="0" bIns="0" rtlCol="0" anchor="t">
            <a:spAutoFit/>
          </a:bodyPr>
          <a:lstStyle/>
          <a:p>
            <a:pPr algn="ctr">
              <a:lnSpc>
                <a:spcPts val="11199"/>
              </a:lnSpc>
              <a:spcBef>
                <a:spcPct val="0"/>
              </a:spcBef>
            </a:pPr>
            <a:r>
              <a:rPr lang="en-US" sz="7999" spc="-767" dirty="0">
                <a:solidFill>
                  <a:srgbClr val="05066D"/>
                </a:solidFill>
                <a:latin typeface="Public Sans"/>
              </a:rPr>
              <a:t>Idea overview</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B0C5FF"/>
        </a:solidFill>
        <a:effectLst/>
      </p:bgPr>
    </p:bg>
    <p:spTree>
      <p:nvGrpSpPr>
        <p:cNvPr id="1" name=""/>
        <p:cNvGrpSpPr/>
        <p:nvPr/>
      </p:nvGrpSpPr>
      <p:grpSpPr>
        <a:xfrm>
          <a:off x="0" y="0"/>
          <a:ext cx="0" cy="0"/>
          <a:chOff x="0" y="0"/>
          <a:chExt cx="0" cy="0"/>
        </a:xfrm>
      </p:grpSpPr>
      <p:sp>
        <p:nvSpPr>
          <p:cNvPr id="2" name="TextBox 2"/>
          <p:cNvSpPr txBox="1"/>
          <p:nvPr/>
        </p:nvSpPr>
        <p:spPr>
          <a:xfrm>
            <a:off x="2057401" y="442076"/>
            <a:ext cx="13241894" cy="1312988"/>
          </a:xfrm>
          <a:prstGeom prst="rect">
            <a:avLst/>
          </a:prstGeom>
        </p:spPr>
        <p:txBody>
          <a:bodyPr wrap="square" lIns="0" tIns="0" rIns="0" bIns="0" rtlCol="0" anchor="t">
            <a:spAutoFit/>
          </a:bodyPr>
          <a:lstStyle/>
          <a:p>
            <a:pPr algn="ctr">
              <a:lnSpc>
                <a:spcPts val="11199"/>
              </a:lnSpc>
              <a:spcBef>
                <a:spcPct val="0"/>
              </a:spcBef>
            </a:pPr>
            <a:r>
              <a:rPr lang="en-US" sz="7999" spc="-767" dirty="0">
                <a:solidFill>
                  <a:srgbClr val="000000"/>
                </a:solidFill>
                <a:latin typeface="Public Sans"/>
              </a:rPr>
              <a:t>Achievements/ Current features</a:t>
            </a:r>
          </a:p>
        </p:txBody>
      </p:sp>
      <p:sp>
        <p:nvSpPr>
          <p:cNvPr id="3" name="TextBox 3"/>
          <p:cNvSpPr txBox="1"/>
          <p:nvPr/>
        </p:nvSpPr>
        <p:spPr>
          <a:xfrm>
            <a:off x="391653" y="2134064"/>
            <a:ext cx="11647948" cy="6298346"/>
          </a:xfrm>
          <a:prstGeom prst="rect">
            <a:avLst/>
          </a:prstGeom>
        </p:spPr>
        <p:txBody>
          <a:bodyPr wrap="square" lIns="0" tIns="0" rIns="0" bIns="0" rtlCol="0" anchor="t">
            <a:spAutoFit/>
          </a:bodyPr>
          <a:lstStyle/>
          <a:p>
            <a:pPr>
              <a:lnSpc>
                <a:spcPts val="7974"/>
              </a:lnSpc>
            </a:pPr>
            <a:r>
              <a:rPr lang="en-US" sz="4892" dirty="0">
                <a:solidFill>
                  <a:srgbClr val="05066D"/>
                </a:solidFill>
                <a:latin typeface="Agrandir Medium"/>
              </a:rPr>
              <a:t>Following objectives were achieved:</a:t>
            </a:r>
          </a:p>
          <a:p>
            <a:pPr>
              <a:lnSpc>
                <a:spcPts val="7974"/>
              </a:lnSpc>
            </a:pPr>
            <a:endParaRPr lang="en-US" sz="4892" dirty="0">
              <a:solidFill>
                <a:srgbClr val="05066D"/>
              </a:solidFill>
              <a:latin typeface="Agrandir Medium"/>
            </a:endParaRPr>
          </a:p>
          <a:p>
            <a:pPr>
              <a:lnSpc>
                <a:spcPts val="6670"/>
              </a:lnSpc>
            </a:pPr>
            <a:r>
              <a:rPr lang="en-US" sz="4092" dirty="0">
                <a:solidFill>
                  <a:srgbClr val="05066D"/>
                </a:solidFill>
                <a:latin typeface="Agrandir Medium"/>
              </a:rPr>
              <a:t>1.Advanced Patient Empowerment</a:t>
            </a:r>
          </a:p>
          <a:p>
            <a:pPr>
              <a:lnSpc>
                <a:spcPts val="6670"/>
              </a:lnSpc>
            </a:pPr>
            <a:r>
              <a:rPr lang="en-US" sz="4092" dirty="0">
                <a:solidFill>
                  <a:srgbClr val="05066D"/>
                </a:solidFill>
                <a:latin typeface="Agrandir Medium"/>
              </a:rPr>
              <a:t>2.User friendly Interface</a:t>
            </a:r>
          </a:p>
          <a:p>
            <a:pPr>
              <a:lnSpc>
                <a:spcPts val="6670"/>
              </a:lnSpc>
            </a:pPr>
            <a:r>
              <a:rPr lang="en-US" sz="4092" dirty="0">
                <a:solidFill>
                  <a:srgbClr val="05066D"/>
                </a:solidFill>
                <a:latin typeface="Agrandir Medium"/>
              </a:rPr>
              <a:t>3.AI-Driven Clinical Excellence</a:t>
            </a:r>
          </a:p>
          <a:p>
            <a:pPr>
              <a:lnSpc>
                <a:spcPts val="6670"/>
              </a:lnSpc>
            </a:pPr>
            <a:r>
              <a:rPr lang="en-US" sz="4092" dirty="0">
                <a:solidFill>
                  <a:srgbClr val="05066D"/>
                </a:solidFill>
                <a:latin typeface="Agrandir Medium"/>
              </a:rPr>
              <a:t>4.Holistic Data Integration</a:t>
            </a:r>
          </a:p>
          <a:p>
            <a:pPr>
              <a:lnSpc>
                <a:spcPts val="6670"/>
              </a:lnSpc>
            </a:pPr>
            <a:r>
              <a:rPr lang="en-US" sz="4092" dirty="0">
                <a:solidFill>
                  <a:srgbClr val="05066D"/>
                </a:solidFill>
                <a:latin typeface="Agrandir Medium"/>
              </a:rPr>
              <a:t>5.Security for databases</a:t>
            </a:r>
          </a:p>
        </p:txBody>
      </p:sp>
      <p:sp>
        <p:nvSpPr>
          <p:cNvPr id="4" name="TextBox 4"/>
          <p:cNvSpPr txBox="1"/>
          <p:nvPr/>
        </p:nvSpPr>
        <p:spPr>
          <a:xfrm>
            <a:off x="8856521" y="3414802"/>
            <a:ext cx="9284878" cy="5848231"/>
          </a:xfrm>
          <a:prstGeom prst="rect">
            <a:avLst/>
          </a:prstGeom>
        </p:spPr>
        <p:txBody>
          <a:bodyPr lIns="0" tIns="0" rIns="0" bIns="0" rtlCol="0" anchor="t">
            <a:spAutoFit/>
          </a:bodyPr>
          <a:lstStyle/>
          <a:p>
            <a:pPr>
              <a:lnSpc>
                <a:spcPts val="6542"/>
              </a:lnSpc>
            </a:pPr>
            <a:endParaRPr dirty="0"/>
          </a:p>
          <a:p>
            <a:pPr>
              <a:lnSpc>
                <a:spcPts val="6542"/>
              </a:lnSpc>
            </a:pPr>
            <a:r>
              <a:rPr lang="en-US" sz="4013" dirty="0">
                <a:solidFill>
                  <a:srgbClr val="05066D"/>
                </a:solidFill>
                <a:latin typeface="Agrandir Medium"/>
              </a:rPr>
              <a:t>    6. EHR Implementation</a:t>
            </a:r>
          </a:p>
          <a:p>
            <a:pPr>
              <a:lnSpc>
                <a:spcPts val="6542"/>
              </a:lnSpc>
            </a:pPr>
            <a:r>
              <a:rPr lang="en-US" sz="4013" dirty="0">
                <a:solidFill>
                  <a:srgbClr val="05066D"/>
                </a:solidFill>
                <a:latin typeface="Agrandir Medium"/>
              </a:rPr>
              <a:t>    7. Drug Interaction AI</a:t>
            </a:r>
          </a:p>
          <a:p>
            <a:pPr>
              <a:lnSpc>
                <a:spcPts val="6542"/>
              </a:lnSpc>
            </a:pPr>
            <a:r>
              <a:rPr lang="en-US" sz="4013" dirty="0">
                <a:solidFill>
                  <a:srgbClr val="05066D"/>
                </a:solidFill>
                <a:latin typeface="Agrandir Medium"/>
              </a:rPr>
              <a:t>    8. Dynamic updating</a:t>
            </a:r>
          </a:p>
          <a:p>
            <a:pPr>
              <a:lnSpc>
                <a:spcPts val="6542"/>
              </a:lnSpc>
            </a:pPr>
            <a:r>
              <a:rPr lang="en-US" sz="4013" dirty="0">
                <a:solidFill>
                  <a:srgbClr val="05066D"/>
                </a:solidFill>
                <a:latin typeface="Agrandir Medium"/>
              </a:rPr>
              <a:t>    9. Interoperability, scalability</a:t>
            </a:r>
          </a:p>
          <a:p>
            <a:pPr>
              <a:lnSpc>
                <a:spcPts val="6542"/>
              </a:lnSpc>
            </a:pPr>
            <a:r>
              <a:rPr lang="en-US" sz="4013" dirty="0">
                <a:solidFill>
                  <a:srgbClr val="05066D"/>
                </a:solidFill>
                <a:latin typeface="Agrandir Medium"/>
              </a:rPr>
              <a:t>    10. Implementation of unique valid and trustable identity with privacy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BFAF8"/>
        </a:solidFill>
        <a:effectLst/>
      </p:bgPr>
    </p:bg>
    <p:spTree>
      <p:nvGrpSpPr>
        <p:cNvPr id="1" name=""/>
        <p:cNvGrpSpPr/>
        <p:nvPr/>
      </p:nvGrpSpPr>
      <p:grpSpPr>
        <a:xfrm>
          <a:off x="0" y="0"/>
          <a:ext cx="0" cy="0"/>
          <a:chOff x="0" y="0"/>
          <a:chExt cx="0" cy="0"/>
        </a:xfrm>
      </p:grpSpPr>
      <p:sp>
        <p:nvSpPr>
          <p:cNvPr id="2" name="Freeform 2"/>
          <p:cNvSpPr/>
          <p:nvPr/>
        </p:nvSpPr>
        <p:spPr>
          <a:xfrm>
            <a:off x="9467942" y="1543050"/>
            <a:ext cx="7174715" cy="7200900"/>
          </a:xfrm>
          <a:custGeom>
            <a:avLst/>
            <a:gdLst/>
            <a:ahLst/>
            <a:cxnLst/>
            <a:rect l="l" t="t" r="r" b="b"/>
            <a:pathLst>
              <a:path w="7174715" h="7200900">
                <a:moveTo>
                  <a:pt x="0" y="0"/>
                </a:moveTo>
                <a:lnTo>
                  <a:pt x="7174715" y="0"/>
                </a:lnTo>
                <a:lnTo>
                  <a:pt x="7174715" y="7200900"/>
                </a:lnTo>
                <a:lnTo>
                  <a:pt x="0" y="720090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a:p>
        </p:txBody>
      </p:sp>
      <p:sp>
        <p:nvSpPr>
          <p:cNvPr id="3" name="TextBox 3"/>
          <p:cNvSpPr txBox="1"/>
          <p:nvPr/>
        </p:nvSpPr>
        <p:spPr>
          <a:xfrm>
            <a:off x="1219200" y="5204527"/>
            <a:ext cx="6340600" cy="3021711"/>
          </a:xfrm>
          <a:prstGeom prst="rect">
            <a:avLst/>
          </a:prstGeom>
        </p:spPr>
        <p:txBody>
          <a:bodyPr lIns="0" tIns="0" rIns="0" bIns="0" rtlCol="0" anchor="t">
            <a:spAutoFit/>
          </a:bodyPr>
          <a:lstStyle/>
          <a:p>
            <a:pPr>
              <a:lnSpc>
                <a:spcPts val="3911"/>
              </a:lnSpc>
            </a:pPr>
            <a:r>
              <a:rPr lang="en-US" sz="2400">
                <a:solidFill>
                  <a:srgbClr val="05066D"/>
                </a:solidFill>
                <a:latin typeface="Agrandir Medium"/>
              </a:rPr>
              <a:t>Following technologies were used in this project:</a:t>
            </a:r>
          </a:p>
          <a:p>
            <a:pPr>
              <a:lnSpc>
                <a:spcPts val="3911"/>
              </a:lnSpc>
            </a:pPr>
            <a:endParaRPr lang="en-US" sz="2400">
              <a:solidFill>
                <a:srgbClr val="05066D"/>
              </a:solidFill>
              <a:latin typeface="Agrandir Medium"/>
            </a:endParaRPr>
          </a:p>
          <a:p>
            <a:pPr>
              <a:lnSpc>
                <a:spcPts val="3911"/>
              </a:lnSpc>
            </a:pPr>
            <a:r>
              <a:rPr lang="en-US" sz="2400">
                <a:solidFill>
                  <a:srgbClr val="05066D"/>
                </a:solidFill>
                <a:latin typeface="Agrandir Medium"/>
              </a:rPr>
              <a:t>Django with Python</a:t>
            </a:r>
          </a:p>
          <a:p>
            <a:pPr>
              <a:lnSpc>
                <a:spcPts val="3911"/>
              </a:lnSpc>
            </a:pPr>
            <a:r>
              <a:rPr lang="en-US" sz="2400">
                <a:solidFill>
                  <a:srgbClr val="05066D"/>
                </a:solidFill>
                <a:latin typeface="Agrandir Medium"/>
              </a:rPr>
              <a:t>HTML,CSS,JavaScript</a:t>
            </a:r>
          </a:p>
          <a:p>
            <a:pPr>
              <a:lnSpc>
                <a:spcPts val="3911"/>
              </a:lnSpc>
            </a:pPr>
            <a:r>
              <a:rPr lang="en-US" sz="2400">
                <a:solidFill>
                  <a:srgbClr val="05066D"/>
                </a:solidFill>
                <a:latin typeface="Agrandir Medium"/>
              </a:rPr>
              <a:t>SQLite Databases</a:t>
            </a:r>
          </a:p>
        </p:txBody>
      </p:sp>
      <p:sp>
        <p:nvSpPr>
          <p:cNvPr id="4" name="TextBox 4"/>
          <p:cNvSpPr txBox="1"/>
          <p:nvPr/>
        </p:nvSpPr>
        <p:spPr>
          <a:xfrm>
            <a:off x="1219200" y="2261203"/>
            <a:ext cx="6407945" cy="1054735"/>
          </a:xfrm>
          <a:prstGeom prst="rect">
            <a:avLst/>
          </a:prstGeom>
        </p:spPr>
        <p:txBody>
          <a:bodyPr lIns="0" tIns="0" rIns="0" bIns="0" rtlCol="0" anchor="t">
            <a:spAutoFit/>
          </a:bodyPr>
          <a:lstStyle/>
          <a:p>
            <a:pPr>
              <a:lnSpc>
                <a:spcPts val="8539"/>
              </a:lnSpc>
              <a:spcBef>
                <a:spcPct val="0"/>
              </a:spcBef>
            </a:pPr>
            <a:r>
              <a:rPr lang="en-US" sz="6099" spc="-585">
                <a:solidFill>
                  <a:srgbClr val="05066D"/>
                </a:solidFill>
                <a:latin typeface="Public Sans"/>
              </a:rPr>
              <a:t>Technical Overview</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4EEFF"/>
        </a:solidFill>
        <a:effectLst/>
      </p:bgPr>
    </p:bg>
    <p:spTree>
      <p:nvGrpSpPr>
        <p:cNvPr id="1" name=""/>
        <p:cNvGrpSpPr/>
        <p:nvPr/>
      </p:nvGrpSpPr>
      <p:grpSpPr>
        <a:xfrm>
          <a:off x="0" y="0"/>
          <a:ext cx="0" cy="0"/>
          <a:chOff x="0" y="0"/>
          <a:chExt cx="0" cy="0"/>
        </a:xfrm>
      </p:grpSpPr>
      <p:sp>
        <p:nvSpPr>
          <p:cNvPr id="2" name="Freeform 2"/>
          <p:cNvSpPr/>
          <p:nvPr/>
        </p:nvSpPr>
        <p:spPr>
          <a:xfrm>
            <a:off x="735339" y="584457"/>
            <a:ext cx="16643641" cy="8673843"/>
          </a:xfrm>
          <a:custGeom>
            <a:avLst/>
            <a:gdLst/>
            <a:ahLst/>
            <a:cxnLst/>
            <a:rect l="l" t="t" r="r" b="b"/>
            <a:pathLst>
              <a:path w="16643641" h="8673843">
                <a:moveTo>
                  <a:pt x="0" y="0"/>
                </a:moveTo>
                <a:lnTo>
                  <a:pt x="16643641" y="0"/>
                </a:lnTo>
                <a:lnTo>
                  <a:pt x="16643641" y="8673843"/>
                </a:lnTo>
                <a:lnTo>
                  <a:pt x="0" y="8673843"/>
                </a:lnTo>
                <a:lnTo>
                  <a:pt x="0" y="0"/>
                </a:lnTo>
                <a:close/>
              </a:path>
            </a:pathLst>
          </a:custGeom>
          <a:blipFill>
            <a:blip r:embed="rId2"/>
            <a:stretch>
              <a:fillRect/>
            </a:stretch>
          </a:blipFill>
        </p:spPr>
        <p:txBody>
          <a:bodyPr/>
          <a:lstStyle/>
          <a:p>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B0C5FF"/>
        </a:solidFill>
        <a:effectLst/>
      </p:bgPr>
    </p:bg>
    <p:spTree>
      <p:nvGrpSpPr>
        <p:cNvPr id="1" name=""/>
        <p:cNvGrpSpPr/>
        <p:nvPr/>
      </p:nvGrpSpPr>
      <p:grpSpPr>
        <a:xfrm>
          <a:off x="0" y="0"/>
          <a:ext cx="0" cy="0"/>
          <a:chOff x="0" y="0"/>
          <a:chExt cx="0" cy="0"/>
        </a:xfrm>
      </p:grpSpPr>
      <p:grpSp>
        <p:nvGrpSpPr>
          <p:cNvPr id="2" name="Group 2"/>
          <p:cNvGrpSpPr/>
          <p:nvPr/>
        </p:nvGrpSpPr>
        <p:grpSpPr>
          <a:xfrm>
            <a:off x="331406" y="302221"/>
            <a:ext cx="17625189" cy="9682557"/>
            <a:chOff x="0" y="0"/>
            <a:chExt cx="4642025" cy="2550139"/>
          </a:xfrm>
        </p:grpSpPr>
        <p:sp>
          <p:nvSpPr>
            <p:cNvPr id="3" name="Freeform 3"/>
            <p:cNvSpPr/>
            <p:nvPr/>
          </p:nvSpPr>
          <p:spPr>
            <a:xfrm>
              <a:off x="0" y="0"/>
              <a:ext cx="4642025" cy="2550139"/>
            </a:xfrm>
            <a:custGeom>
              <a:avLst/>
              <a:gdLst/>
              <a:ahLst/>
              <a:cxnLst/>
              <a:rect l="l" t="t" r="r" b="b"/>
              <a:pathLst>
                <a:path w="4642025" h="2550139">
                  <a:moveTo>
                    <a:pt x="0" y="0"/>
                  </a:moveTo>
                  <a:lnTo>
                    <a:pt x="4642025" y="0"/>
                  </a:lnTo>
                  <a:lnTo>
                    <a:pt x="4642025" y="2550139"/>
                  </a:lnTo>
                  <a:lnTo>
                    <a:pt x="0" y="2550139"/>
                  </a:lnTo>
                  <a:close/>
                </a:path>
              </a:pathLst>
            </a:custGeom>
            <a:solidFill>
              <a:srgbClr val="FBFAF8"/>
            </a:solidFill>
          </p:spPr>
          <p:txBody>
            <a:bodyPr/>
            <a:lstStyle/>
            <a:p>
              <a:endParaRPr lang="en-IN"/>
            </a:p>
          </p:txBody>
        </p:sp>
        <p:sp>
          <p:nvSpPr>
            <p:cNvPr id="4" name="TextBox 4"/>
            <p:cNvSpPr txBox="1"/>
            <p:nvPr/>
          </p:nvSpPr>
          <p:spPr>
            <a:xfrm>
              <a:off x="0" y="-28575"/>
              <a:ext cx="4642025" cy="2578714"/>
            </a:xfrm>
            <a:prstGeom prst="rect">
              <a:avLst/>
            </a:prstGeom>
          </p:spPr>
          <p:txBody>
            <a:bodyPr lIns="50800" tIns="50800" rIns="50800" bIns="50800" rtlCol="0" anchor="ctr"/>
            <a:lstStyle/>
            <a:p>
              <a:pPr algn="ctr">
                <a:lnSpc>
                  <a:spcPts val="1960"/>
                </a:lnSpc>
              </a:pPr>
              <a:endParaRPr/>
            </a:p>
          </p:txBody>
        </p:sp>
      </p:grpSp>
      <p:sp>
        <p:nvSpPr>
          <p:cNvPr id="6" name="Freeform 6"/>
          <p:cNvSpPr/>
          <p:nvPr/>
        </p:nvSpPr>
        <p:spPr>
          <a:xfrm>
            <a:off x="321881" y="2153965"/>
            <a:ext cx="17625189" cy="7830814"/>
          </a:xfrm>
          <a:custGeom>
            <a:avLst/>
            <a:gdLst/>
            <a:ahLst/>
            <a:cxnLst/>
            <a:rect l="l" t="t" r="r" b="b"/>
            <a:pathLst>
              <a:path w="17625189" h="7830814">
                <a:moveTo>
                  <a:pt x="0" y="0"/>
                </a:moveTo>
                <a:lnTo>
                  <a:pt x="17625188" y="0"/>
                </a:lnTo>
                <a:lnTo>
                  <a:pt x="17625188" y="7830814"/>
                </a:lnTo>
                <a:lnTo>
                  <a:pt x="0" y="7830814"/>
                </a:lnTo>
                <a:lnTo>
                  <a:pt x="0" y="0"/>
                </a:lnTo>
                <a:close/>
              </a:path>
            </a:pathLst>
          </a:custGeom>
          <a:blipFill>
            <a:blip r:embed="rId2"/>
            <a:stretch>
              <a:fillRect t="-21157" r="-1880" b="-8333"/>
            </a:stretch>
          </a:blipFill>
        </p:spPr>
        <p:txBody>
          <a:bodyPr/>
          <a:lstStyle/>
          <a:p>
            <a:endParaRPr lang="en-IN"/>
          </a:p>
        </p:txBody>
      </p:sp>
      <p:grpSp>
        <p:nvGrpSpPr>
          <p:cNvPr id="7" name="Group 7"/>
          <p:cNvGrpSpPr/>
          <p:nvPr/>
        </p:nvGrpSpPr>
        <p:grpSpPr>
          <a:xfrm>
            <a:off x="3712879" y="6819622"/>
            <a:ext cx="7044948" cy="514294"/>
            <a:chOff x="0" y="0"/>
            <a:chExt cx="1855460" cy="135452"/>
          </a:xfrm>
        </p:grpSpPr>
        <p:sp>
          <p:nvSpPr>
            <p:cNvPr id="8" name="Freeform 8"/>
            <p:cNvSpPr/>
            <p:nvPr/>
          </p:nvSpPr>
          <p:spPr>
            <a:xfrm>
              <a:off x="0" y="0"/>
              <a:ext cx="1855460" cy="135452"/>
            </a:xfrm>
            <a:custGeom>
              <a:avLst/>
              <a:gdLst/>
              <a:ahLst/>
              <a:cxnLst/>
              <a:rect l="l" t="t" r="r" b="b"/>
              <a:pathLst>
                <a:path w="1855460" h="135452">
                  <a:moveTo>
                    <a:pt x="0" y="0"/>
                  </a:moveTo>
                  <a:lnTo>
                    <a:pt x="1855460" y="0"/>
                  </a:lnTo>
                  <a:lnTo>
                    <a:pt x="1855460" y="135452"/>
                  </a:lnTo>
                  <a:lnTo>
                    <a:pt x="0" y="135452"/>
                  </a:lnTo>
                  <a:close/>
                </a:path>
              </a:pathLst>
            </a:custGeom>
            <a:solidFill>
              <a:srgbClr val="FFFFFF"/>
            </a:solidFill>
          </p:spPr>
          <p:txBody>
            <a:bodyPr/>
            <a:lstStyle/>
            <a:p>
              <a:endParaRPr lang="en-IN"/>
            </a:p>
          </p:txBody>
        </p:sp>
        <p:sp>
          <p:nvSpPr>
            <p:cNvPr id="9" name="TextBox 9"/>
            <p:cNvSpPr txBox="1"/>
            <p:nvPr/>
          </p:nvSpPr>
          <p:spPr>
            <a:xfrm>
              <a:off x="0" y="-47625"/>
              <a:ext cx="1855460" cy="183077"/>
            </a:xfrm>
            <a:prstGeom prst="rect">
              <a:avLst/>
            </a:prstGeom>
          </p:spPr>
          <p:txBody>
            <a:bodyPr lIns="50800" tIns="50800" rIns="50800" bIns="50800" rtlCol="0" anchor="ctr"/>
            <a:lstStyle/>
            <a:p>
              <a:pPr algn="ctr">
                <a:lnSpc>
                  <a:spcPts val="3418"/>
                </a:lnSpc>
              </a:pPr>
              <a:endParaRPr/>
            </a:p>
          </p:txBody>
        </p:sp>
      </p:grpSp>
      <p:grpSp>
        <p:nvGrpSpPr>
          <p:cNvPr id="10" name="Group 10"/>
          <p:cNvGrpSpPr/>
          <p:nvPr/>
        </p:nvGrpSpPr>
        <p:grpSpPr>
          <a:xfrm>
            <a:off x="3481705" y="9599469"/>
            <a:ext cx="6826764" cy="385309"/>
            <a:chOff x="0" y="0"/>
            <a:chExt cx="1797996" cy="101481"/>
          </a:xfrm>
        </p:grpSpPr>
        <p:sp>
          <p:nvSpPr>
            <p:cNvPr id="11" name="Freeform 11"/>
            <p:cNvSpPr/>
            <p:nvPr/>
          </p:nvSpPr>
          <p:spPr>
            <a:xfrm>
              <a:off x="0" y="0"/>
              <a:ext cx="1797995" cy="101481"/>
            </a:xfrm>
            <a:custGeom>
              <a:avLst/>
              <a:gdLst/>
              <a:ahLst/>
              <a:cxnLst/>
              <a:rect l="l" t="t" r="r" b="b"/>
              <a:pathLst>
                <a:path w="1797995" h="101481">
                  <a:moveTo>
                    <a:pt x="0" y="0"/>
                  </a:moveTo>
                  <a:lnTo>
                    <a:pt x="1797995" y="0"/>
                  </a:lnTo>
                  <a:lnTo>
                    <a:pt x="1797995" y="101481"/>
                  </a:lnTo>
                  <a:lnTo>
                    <a:pt x="0" y="101481"/>
                  </a:lnTo>
                  <a:close/>
                </a:path>
              </a:pathLst>
            </a:custGeom>
            <a:solidFill>
              <a:srgbClr val="FFFFFF"/>
            </a:solidFill>
          </p:spPr>
          <p:txBody>
            <a:bodyPr/>
            <a:lstStyle/>
            <a:p>
              <a:endParaRPr lang="en-IN"/>
            </a:p>
          </p:txBody>
        </p:sp>
        <p:sp>
          <p:nvSpPr>
            <p:cNvPr id="12" name="TextBox 12"/>
            <p:cNvSpPr txBox="1"/>
            <p:nvPr/>
          </p:nvSpPr>
          <p:spPr>
            <a:xfrm>
              <a:off x="0" y="-47625"/>
              <a:ext cx="1797996" cy="149106"/>
            </a:xfrm>
            <a:prstGeom prst="rect">
              <a:avLst/>
            </a:prstGeom>
          </p:spPr>
          <p:txBody>
            <a:bodyPr lIns="50800" tIns="50800" rIns="50800" bIns="50800" rtlCol="0" anchor="ctr"/>
            <a:lstStyle/>
            <a:p>
              <a:pPr algn="ctr">
                <a:lnSpc>
                  <a:spcPts val="3418"/>
                </a:lnSpc>
              </a:pPr>
              <a:endParaRPr/>
            </a:p>
          </p:txBody>
        </p:sp>
      </p:grpSp>
      <p:grpSp>
        <p:nvGrpSpPr>
          <p:cNvPr id="13" name="Group 13"/>
          <p:cNvGrpSpPr/>
          <p:nvPr/>
        </p:nvGrpSpPr>
        <p:grpSpPr>
          <a:xfrm>
            <a:off x="3481705" y="9319033"/>
            <a:ext cx="7205345" cy="258657"/>
            <a:chOff x="0" y="0"/>
            <a:chExt cx="1897704" cy="68124"/>
          </a:xfrm>
        </p:grpSpPr>
        <p:sp>
          <p:nvSpPr>
            <p:cNvPr id="14" name="Freeform 14"/>
            <p:cNvSpPr/>
            <p:nvPr/>
          </p:nvSpPr>
          <p:spPr>
            <a:xfrm>
              <a:off x="0" y="0"/>
              <a:ext cx="1897704" cy="68124"/>
            </a:xfrm>
            <a:custGeom>
              <a:avLst/>
              <a:gdLst/>
              <a:ahLst/>
              <a:cxnLst/>
              <a:rect l="l" t="t" r="r" b="b"/>
              <a:pathLst>
                <a:path w="1897704" h="68124">
                  <a:moveTo>
                    <a:pt x="0" y="0"/>
                  </a:moveTo>
                  <a:lnTo>
                    <a:pt x="1897704" y="0"/>
                  </a:lnTo>
                  <a:lnTo>
                    <a:pt x="1897704" y="68124"/>
                  </a:lnTo>
                  <a:lnTo>
                    <a:pt x="0" y="68124"/>
                  </a:lnTo>
                  <a:close/>
                </a:path>
              </a:pathLst>
            </a:custGeom>
            <a:solidFill>
              <a:srgbClr val="FFFFFF"/>
            </a:solidFill>
          </p:spPr>
          <p:txBody>
            <a:bodyPr/>
            <a:lstStyle/>
            <a:p>
              <a:endParaRPr lang="en-IN"/>
            </a:p>
          </p:txBody>
        </p:sp>
        <p:sp>
          <p:nvSpPr>
            <p:cNvPr id="15" name="TextBox 15"/>
            <p:cNvSpPr txBox="1"/>
            <p:nvPr/>
          </p:nvSpPr>
          <p:spPr>
            <a:xfrm>
              <a:off x="0" y="-47625"/>
              <a:ext cx="1897704" cy="115749"/>
            </a:xfrm>
            <a:prstGeom prst="rect">
              <a:avLst/>
            </a:prstGeom>
          </p:spPr>
          <p:txBody>
            <a:bodyPr lIns="50800" tIns="50800" rIns="50800" bIns="50800" rtlCol="0" anchor="ctr"/>
            <a:lstStyle/>
            <a:p>
              <a:pPr algn="ctr">
                <a:lnSpc>
                  <a:spcPts val="3418"/>
                </a:lnSpc>
              </a:pPr>
              <a:endParaRPr/>
            </a:p>
          </p:txBody>
        </p:sp>
      </p:grpSp>
      <p:grpSp>
        <p:nvGrpSpPr>
          <p:cNvPr id="16" name="Group 16"/>
          <p:cNvGrpSpPr/>
          <p:nvPr/>
        </p:nvGrpSpPr>
        <p:grpSpPr>
          <a:xfrm>
            <a:off x="5315187" y="7628729"/>
            <a:ext cx="3828813" cy="417220"/>
            <a:chOff x="0" y="0"/>
            <a:chExt cx="1008412" cy="109885"/>
          </a:xfrm>
        </p:grpSpPr>
        <p:sp>
          <p:nvSpPr>
            <p:cNvPr id="17" name="Freeform 17"/>
            <p:cNvSpPr/>
            <p:nvPr/>
          </p:nvSpPr>
          <p:spPr>
            <a:xfrm>
              <a:off x="0" y="0"/>
              <a:ext cx="1008412" cy="109885"/>
            </a:xfrm>
            <a:custGeom>
              <a:avLst/>
              <a:gdLst/>
              <a:ahLst/>
              <a:cxnLst/>
              <a:rect l="l" t="t" r="r" b="b"/>
              <a:pathLst>
                <a:path w="1008412" h="109885">
                  <a:moveTo>
                    <a:pt x="0" y="0"/>
                  </a:moveTo>
                  <a:lnTo>
                    <a:pt x="1008412" y="0"/>
                  </a:lnTo>
                  <a:lnTo>
                    <a:pt x="1008412" y="109885"/>
                  </a:lnTo>
                  <a:lnTo>
                    <a:pt x="0" y="109885"/>
                  </a:lnTo>
                  <a:close/>
                </a:path>
              </a:pathLst>
            </a:custGeom>
            <a:solidFill>
              <a:srgbClr val="FFFFFF"/>
            </a:solidFill>
          </p:spPr>
          <p:txBody>
            <a:bodyPr/>
            <a:lstStyle/>
            <a:p>
              <a:endParaRPr lang="en-IN"/>
            </a:p>
          </p:txBody>
        </p:sp>
        <p:sp>
          <p:nvSpPr>
            <p:cNvPr id="18" name="TextBox 18"/>
            <p:cNvSpPr txBox="1"/>
            <p:nvPr/>
          </p:nvSpPr>
          <p:spPr>
            <a:xfrm>
              <a:off x="0" y="-47625"/>
              <a:ext cx="1008412" cy="157510"/>
            </a:xfrm>
            <a:prstGeom prst="rect">
              <a:avLst/>
            </a:prstGeom>
          </p:spPr>
          <p:txBody>
            <a:bodyPr lIns="50800" tIns="50800" rIns="50800" bIns="50800" rtlCol="0" anchor="ctr"/>
            <a:lstStyle/>
            <a:p>
              <a:pPr algn="ctr">
                <a:lnSpc>
                  <a:spcPts val="3418"/>
                </a:lnSpc>
              </a:pPr>
              <a:endParaRPr/>
            </a:p>
          </p:txBody>
        </p:sp>
      </p:grpSp>
      <p:sp>
        <p:nvSpPr>
          <p:cNvPr id="19" name="TextBox 19"/>
          <p:cNvSpPr txBox="1"/>
          <p:nvPr/>
        </p:nvSpPr>
        <p:spPr>
          <a:xfrm>
            <a:off x="3219661" y="882914"/>
            <a:ext cx="11848679" cy="1043938"/>
          </a:xfrm>
          <a:prstGeom prst="rect">
            <a:avLst/>
          </a:prstGeom>
        </p:spPr>
        <p:txBody>
          <a:bodyPr lIns="0" tIns="0" rIns="0" bIns="0" rtlCol="0" anchor="t">
            <a:spAutoFit/>
          </a:bodyPr>
          <a:lstStyle/>
          <a:p>
            <a:pPr marL="0" lvl="0" indent="0" algn="ctr">
              <a:lnSpc>
                <a:spcPts val="7679"/>
              </a:lnSpc>
            </a:pPr>
            <a:r>
              <a:rPr lang="en-US" sz="7999" spc="-767">
                <a:solidFill>
                  <a:srgbClr val="156669"/>
                </a:solidFill>
                <a:latin typeface="Public Sans"/>
              </a:rPr>
              <a:t>Execution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B0C5FF"/>
        </a:solidFill>
        <a:effectLst/>
      </p:bgPr>
    </p:bg>
    <p:spTree>
      <p:nvGrpSpPr>
        <p:cNvPr id="1" name=""/>
        <p:cNvGrpSpPr/>
        <p:nvPr/>
      </p:nvGrpSpPr>
      <p:grpSpPr>
        <a:xfrm>
          <a:off x="0" y="0"/>
          <a:ext cx="0" cy="0"/>
          <a:chOff x="0" y="0"/>
          <a:chExt cx="0" cy="0"/>
        </a:xfrm>
      </p:grpSpPr>
      <p:sp>
        <p:nvSpPr>
          <p:cNvPr id="2" name="Freeform 2"/>
          <p:cNvSpPr/>
          <p:nvPr/>
        </p:nvSpPr>
        <p:spPr>
          <a:xfrm>
            <a:off x="619537" y="804701"/>
            <a:ext cx="17331704" cy="8821526"/>
          </a:xfrm>
          <a:custGeom>
            <a:avLst/>
            <a:gdLst/>
            <a:ahLst/>
            <a:cxnLst/>
            <a:rect l="l" t="t" r="r" b="b"/>
            <a:pathLst>
              <a:path w="17331704" h="8821526">
                <a:moveTo>
                  <a:pt x="0" y="0"/>
                </a:moveTo>
                <a:lnTo>
                  <a:pt x="17331704" y="0"/>
                </a:lnTo>
                <a:lnTo>
                  <a:pt x="17331704" y="8821526"/>
                </a:lnTo>
                <a:lnTo>
                  <a:pt x="0" y="8821526"/>
                </a:lnTo>
                <a:lnTo>
                  <a:pt x="0" y="0"/>
                </a:lnTo>
                <a:close/>
              </a:path>
            </a:pathLst>
          </a:custGeom>
          <a:blipFill>
            <a:blip r:embed="rId2"/>
            <a:stretch>
              <a:fillRect/>
            </a:stretch>
          </a:blipFill>
        </p:spPr>
        <p:txBody>
          <a:bodyPr/>
          <a:lstStyle/>
          <a:p>
            <a:endParaRPr lang="en-I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B0C5FF"/>
        </a:solidFill>
        <a:effectLst/>
      </p:bgPr>
    </p:bg>
    <p:spTree>
      <p:nvGrpSpPr>
        <p:cNvPr id="1" name=""/>
        <p:cNvGrpSpPr/>
        <p:nvPr/>
      </p:nvGrpSpPr>
      <p:grpSpPr>
        <a:xfrm>
          <a:off x="0" y="0"/>
          <a:ext cx="0" cy="0"/>
          <a:chOff x="0" y="0"/>
          <a:chExt cx="0" cy="0"/>
        </a:xfrm>
      </p:grpSpPr>
      <p:sp>
        <p:nvSpPr>
          <p:cNvPr id="2" name="Freeform 2"/>
          <p:cNvSpPr/>
          <p:nvPr/>
        </p:nvSpPr>
        <p:spPr>
          <a:xfrm>
            <a:off x="332126" y="1028700"/>
            <a:ext cx="17618309" cy="8554005"/>
          </a:xfrm>
          <a:custGeom>
            <a:avLst/>
            <a:gdLst/>
            <a:ahLst/>
            <a:cxnLst/>
            <a:rect l="l" t="t" r="r" b="b"/>
            <a:pathLst>
              <a:path w="17618309" h="8554005">
                <a:moveTo>
                  <a:pt x="0" y="0"/>
                </a:moveTo>
                <a:lnTo>
                  <a:pt x="17618309" y="0"/>
                </a:lnTo>
                <a:lnTo>
                  <a:pt x="17618309" y="8554005"/>
                </a:lnTo>
                <a:lnTo>
                  <a:pt x="0" y="8554005"/>
                </a:lnTo>
                <a:lnTo>
                  <a:pt x="0" y="0"/>
                </a:lnTo>
                <a:close/>
              </a:path>
            </a:pathLst>
          </a:custGeom>
          <a:blipFill>
            <a:blip r:embed="rId2"/>
            <a:stretch>
              <a:fillRect l="-7365" r="-10847" b="-1103"/>
            </a:stretch>
          </a:blipFill>
        </p:spPr>
        <p:txBody>
          <a:bodyPr/>
          <a:lstStyle/>
          <a:p>
            <a:endParaRPr lang="en-I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B0C5FF"/>
        </a:solidFill>
        <a:effectLst/>
      </p:bgPr>
    </p:bg>
    <p:spTree>
      <p:nvGrpSpPr>
        <p:cNvPr id="1" name=""/>
        <p:cNvGrpSpPr/>
        <p:nvPr/>
      </p:nvGrpSpPr>
      <p:grpSpPr>
        <a:xfrm>
          <a:off x="0" y="0"/>
          <a:ext cx="0" cy="0"/>
          <a:chOff x="0" y="0"/>
          <a:chExt cx="0" cy="0"/>
        </a:xfrm>
      </p:grpSpPr>
      <p:sp>
        <p:nvSpPr>
          <p:cNvPr id="2" name="Freeform 2"/>
          <p:cNvSpPr/>
          <p:nvPr/>
        </p:nvSpPr>
        <p:spPr>
          <a:xfrm>
            <a:off x="1028700" y="750536"/>
            <a:ext cx="15558414" cy="8785928"/>
          </a:xfrm>
          <a:custGeom>
            <a:avLst/>
            <a:gdLst/>
            <a:ahLst/>
            <a:cxnLst/>
            <a:rect l="l" t="t" r="r" b="b"/>
            <a:pathLst>
              <a:path w="15558414" h="8785928">
                <a:moveTo>
                  <a:pt x="0" y="0"/>
                </a:moveTo>
                <a:lnTo>
                  <a:pt x="15558414" y="0"/>
                </a:lnTo>
                <a:lnTo>
                  <a:pt x="15558414" y="8785928"/>
                </a:lnTo>
                <a:lnTo>
                  <a:pt x="0" y="8785928"/>
                </a:lnTo>
                <a:lnTo>
                  <a:pt x="0" y="0"/>
                </a:lnTo>
                <a:close/>
              </a:path>
            </a:pathLst>
          </a:custGeom>
          <a:blipFill>
            <a:blip r:embed="rId2"/>
            <a:stretch>
              <a:fillRect/>
            </a:stretch>
          </a:blipFill>
        </p:spPr>
        <p:txBody>
          <a:bodyPr/>
          <a:lstStyle/>
          <a:p>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0C5FF"/>
        </a:solidFill>
        <a:effectLst/>
      </p:bgPr>
    </p:bg>
    <p:spTree>
      <p:nvGrpSpPr>
        <p:cNvPr id="1" name=""/>
        <p:cNvGrpSpPr/>
        <p:nvPr/>
      </p:nvGrpSpPr>
      <p:grpSpPr>
        <a:xfrm>
          <a:off x="0" y="0"/>
          <a:ext cx="0" cy="0"/>
          <a:chOff x="0" y="0"/>
          <a:chExt cx="0" cy="0"/>
        </a:xfrm>
      </p:grpSpPr>
      <p:sp>
        <p:nvSpPr>
          <p:cNvPr id="2" name="TextBox 2"/>
          <p:cNvSpPr txBox="1"/>
          <p:nvPr/>
        </p:nvSpPr>
        <p:spPr>
          <a:xfrm>
            <a:off x="4795956" y="1943100"/>
            <a:ext cx="8696087" cy="1312988"/>
          </a:xfrm>
          <a:prstGeom prst="rect">
            <a:avLst/>
          </a:prstGeom>
        </p:spPr>
        <p:txBody>
          <a:bodyPr wrap="square" lIns="0" tIns="0" rIns="0" bIns="0" rtlCol="0" anchor="t">
            <a:spAutoFit/>
          </a:bodyPr>
          <a:lstStyle/>
          <a:p>
            <a:pPr algn="ctr">
              <a:lnSpc>
                <a:spcPts val="11199"/>
              </a:lnSpc>
              <a:spcBef>
                <a:spcPct val="0"/>
              </a:spcBef>
            </a:pPr>
            <a:r>
              <a:rPr lang="en-US" sz="7999" spc="-767" dirty="0">
                <a:solidFill>
                  <a:srgbClr val="000000"/>
                </a:solidFill>
                <a:latin typeface="Public Sans"/>
              </a:rPr>
              <a:t>Problem Statement</a:t>
            </a:r>
          </a:p>
        </p:txBody>
      </p:sp>
      <p:sp>
        <p:nvSpPr>
          <p:cNvPr id="3" name="TextBox 3"/>
          <p:cNvSpPr txBox="1"/>
          <p:nvPr/>
        </p:nvSpPr>
        <p:spPr>
          <a:xfrm>
            <a:off x="811768" y="4425731"/>
            <a:ext cx="16664464" cy="4431027"/>
          </a:xfrm>
          <a:prstGeom prst="rect">
            <a:avLst/>
          </a:prstGeom>
        </p:spPr>
        <p:txBody>
          <a:bodyPr lIns="0" tIns="0" rIns="0" bIns="0" rtlCol="0" anchor="t">
            <a:spAutoFit/>
          </a:bodyPr>
          <a:lstStyle/>
          <a:p>
            <a:pPr algn="ctr">
              <a:lnSpc>
                <a:spcPts val="8820"/>
              </a:lnSpc>
            </a:pPr>
            <a:r>
              <a:rPr lang="en-US" sz="6300" spc="-604">
                <a:solidFill>
                  <a:srgbClr val="000000"/>
                </a:solidFill>
                <a:latin typeface="Public Sans"/>
              </a:rPr>
              <a:t>Developing a Unified Patient Treatment Platform</a:t>
            </a:r>
          </a:p>
          <a:p>
            <a:pPr algn="ctr">
              <a:lnSpc>
                <a:spcPts val="8820"/>
              </a:lnSpc>
              <a:spcBef>
                <a:spcPct val="0"/>
              </a:spcBef>
            </a:pPr>
            <a:r>
              <a:rPr lang="en-US" sz="6300" spc="-604">
                <a:solidFill>
                  <a:srgbClr val="000000"/>
                </a:solidFill>
                <a:latin typeface="Public Sans"/>
              </a:rPr>
              <a:t>for Healthcare Advancement with focus on patient empowerment and facilitating patient- doctor relationship</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B0C5FF"/>
        </a:solidFill>
        <a:effectLst/>
      </p:bgPr>
    </p:bg>
    <p:spTree>
      <p:nvGrpSpPr>
        <p:cNvPr id="1" name=""/>
        <p:cNvGrpSpPr/>
        <p:nvPr/>
      </p:nvGrpSpPr>
      <p:grpSpPr>
        <a:xfrm>
          <a:off x="0" y="0"/>
          <a:ext cx="0" cy="0"/>
          <a:chOff x="0" y="0"/>
          <a:chExt cx="0" cy="0"/>
        </a:xfrm>
      </p:grpSpPr>
      <p:sp>
        <p:nvSpPr>
          <p:cNvPr id="2" name="Freeform 2"/>
          <p:cNvSpPr/>
          <p:nvPr/>
        </p:nvSpPr>
        <p:spPr>
          <a:xfrm>
            <a:off x="12071074" y="3086100"/>
            <a:ext cx="5188226" cy="7200900"/>
          </a:xfrm>
          <a:custGeom>
            <a:avLst/>
            <a:gdLst/>
            <a:ahLst/>
            <a:cxnLst/>
            <a:rect l="l" t="t" r="r" b="b"/>
            <a:pathLst>
              <a:path w="5188226" h="7200900">
                <a:moveTo>
                  <a:pt x="0" y="0"/>
                </a:moveTo>
                <a:lnTo>
                  <a:pt x="5188226" y="0"/>
                </a:lnTo>
                <a:lnTo>
                  <a:pt x="5188226" y="7200900"/>
                </a:lnTo>
                <a:lnTo>
                  <a:pt x="0" y="7200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242847" y="293982"/>
            <a:ext cx="5176985" cy="9650643"/>
          </a:xfrm>
          <a:custGeom>
            <a:avLst/>
            <a:gdLst/>
            <a:ahLst/>
            <a:cxnLst/>
            <a:rect l="l" t="t" r="r" b="b"/>
            <a:pathLst>
              <a:path w="5176985" h="9650643">
                <a:moveTo>
                  <a:pt x="0" y="0"/>
                </a:moveTo>
                <a:lnTo>
                  <a:pt x="5176985" y="0"/>
                </a:lnTo>
                <a:lnTo>
                  <a:pt x="5176985" y="9650643"/>
                </a:lnTo>
                <a:lnTo>
                  <a:pt x="0" y="9650643"/>
                </a:lnTo>
                <a:lnTo>
                  <a:pt x="0" y="0"/>
                </a:lnTo>
                <a:close/>
              </a:path>
            </a:pathLst>
          </a:custGeom>
          <a:blipFill>
            <a:blip r:embed="rId4"/>
            <a:stretch>
              <a:fillRect l="-23035" r="-1240"/>
            </a:stretch>
          </a:blipFill>
        </p:spPr>
        <p:txBody>
          <a:bodyPr/>
          <a:lstStyle/>
          <a:p>
            <a:endParaRPr lang="en-IN"/>
          </a:p>
        </p:txBody>
      </p:sp>
      <p:sp>
        <p:nvSpPr>
          <p:cNvPr id="4" name="Freeform 4"/>
          <p:cNvSpPr/>
          <p:nvPr/>
        </p:nvSpPr>
        <p:spPr>
          <a:xfrm>
            <a:off x="4868642" y="5279037"/>
            <a:ext cx="3679576" cy="933692"/>
          </a:xfrm>
          <a:custGeom>
            <a:avLst/>
            <a:gdLst/>
            <a:ahLst/>
            <a:cxnLst/>
            <a:rect l="l" t="t" r="r" b="b"/>
            <a:pathLst>
              <a:path w="3679576" h="933692">
                <a:moveTo>
                  <a:pt x="0" y="0"/>
                </a:moveTo>
                <a:lnTo>
                  <a:pt x="3679576" y="0"/>
                </a:lnTo>
                <a:lnTo>
                  <a:pt x="3679576" y="933692"/>
                </a:lnTo>
                <a:lnTo>
                  <a:pt x="0" y="9336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TextBox 5"/>
          <p:cNvSpPr txBox="1"/>
          <p:nvPr/>
        </p:nvSpPr>
        <p:spPr>
          <a:xfrm>
            <a:off x="5078718" y="5303674"/>
            <a:ext cx="3816646" cy="789168"/>
          </a:xfrm>
          <a:prstGeom prst="rect">
            <a:avLst/>
          </a:prstGeom>
        </p:spPr>
        <p:txBody>
          <a:bodyPr lIns="0" tIns="0" rIns="0" bIns="0" rtlCol="0" anchor="t">
            <a:spAutoFit/>
          </a:bodyPr>
          <a:lstStyle/>
          <a:p>
            <a:pPr marL="0" lvl="0" indent="0">
              <a:lnSpc>
                <a:spcPts val="6377"/>
              </a:lnSpc>
              <a:spcBef>
                <a:spcPct val="0"/>
              </a:spcBef>
            </a:pPr>
            <a:r>
              <a:rPr lang="en-US" sz="4555">
                <a:solidFill>
                  <a:srgbClr val="05066D"/>
                </a:solidFill>
                <a:latin typeface="Cocomat Pro Heavy"/>
              </a:rPr>
              <a:t>PATIENT</a:t>
            </a:r>
          </a:p>
        </p:txBody>
      </p:sp>
      <p:sp>
        <p:nvSpPr>
          <p:cNvPr id="6" name="TextBox 6"/>
          <p:cNvSpPr txBox="1"/>
          <p:nvPr/>
        </p:nvSpPr>
        <p:spPr>
          <a:xfrm>
            <a:off x="5719653" y="2826360"/>
            <a:ext cx="6351421" cy="1201588"/>
          </a:xfrm>
          <a:prstGeom prst="rect">
            <a:avLst/>
          </a:prstGeom>
        </p:spPr>
        <p:txBody>
          <a:bodyPr lIns="0" tIns="0" rIns="0" bIns="0" rtlCol="0" anchor="t">
            <a:spAutoFit/>
          </a:bodyPr>
          <a:lstStyle/>
          <a:p>
            <a:pPr>
              <a:lnSpc>
                <a:spcPts val="3208"/>
              </a:lnSpc>
              <a:spcBef>
                <a:spcPct val="0"/>
              </a:spcBef>
            </a:pPr>
            <a:r>
              <a:rPr lang="en-US" sz="2291">
                <a:solidFill>
                  <a:srgbClr val="000000"/>
                </a:solidFill>
                <a:latin typeface="Montserrat"/>
              </a:rPr>
              <a:t>Doctors can use the platform to help them assist keeping track of data , and transfer the data to any other system.</a:t>
            </a:r>
          </a:p>
        </p:txBody>
      </p:sp>
      <p:sp>
        <p:nvSpPr>
          <p:cNvPr id="7" name="TextBox 7"/>
          <p:cNvSpPr txBox="1"/>
          <p:nvPr/>
        </p:nvSpPr>
        <p:spPr>
          <a:xfrm>
            <a:off x="5719653" y="6284991"/>
            <a:ext cx="6351421" cy="3221886"/>
          </a:xfrm>
          <a:prstGeom prst="rect">
            <a:avLst/>
          </a:prstGeom>
        </p:spPr>
        <p:txBody>
          <a:bodyPr lIns="0" tIns="0" rIns="0" bIns="0" rtlCol="0" anchor="t">
            <a:spAutoFit/>
          </a:bodyPr>
          <a:lstStyle/>
          <a:p>
            <a:pPr>
              <a:lnSpc>
                <a:spcPts val="3208"/>
              </a:lnSpc>
              <a:spcBef>
                <a:spcPct val="0"/>
              </a:spcBef>
            </a:pPr>
            <a:r>
              <a:rPr lang="en-US" sz="2291">
                <a:solidFill>
                  <a:srgbClr val="000000"/>
                </a:solidFill>
                <a:latin typeface="Montserrat"/>
              </a:rPr>
              <a:t>Patients can ask AI systems for preliminary help. Patients can know what are the medicines being prescribed to them. Using the NHA/ HPR of the doctor, patients can know more of their consulting doctor too. Always this will help in building mutual trust between patient and doctor. And also facilitate faster and better treatment.</a:t>
            </a:r>
          </a:p>
        </p:txBody>
      </p:sp>
      <p:sp>
        <p:nvSpPr>
          <p:cNvPr id="8" name="Freeform 8"/>
          <p:cNvSpPr/>
          <p:nvPr/>
        </p:nvSpPr>
        <p:spPr>
          <a:xfrm>
            <a:off x="4868642" y="1702168"/>
            <a:ext cx="3679576" cy="933692"/>
          </a:xfrm>
          <a:custGeom>
            <a:avLst/>
            <a:gdLst/>
            <a:ahLst/>
            <a:cxnLst/>
            <a:rect l="l" t="t" r="r" b="b"/>
            <a:pathLst>
              <a:path w="3679576" h="933692">
                <a:moveTo>
                  <a:pt x="0" y="0"/>
                </a:moveTo>
                <a:lnTo>
                  <a:pt x="3679576" y="0"/>
                </a:lnTo>
                <a:lnTo>
                  <a:pt x="3679576" y="933692"/>
                </a:lnTo>
                <a:lnTo>
                  <a:pt x="0" y="9336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9" name="TextBox 9"/>
          <p:cNvSpPr txBox="1"/>
          <p:nvPr/>
        </p:nvSpPr>
        <p:spPr>
          <a:xfrm>
            <a:off x="5419832" y="1726805"/>
            <a:ext cx="2828566" cy="789168"/>
          </a:xfrm>
          <a:prstGeom prst="rect">
            <a:avLst/>
          </a:prstGeom>
        </p:spPr>
        <p:txBody>
          <a:bodyPr lIns="0" tIns="0" rIns="0" bIns="0" rtlCol="0" anchor="t">
            <a:spAutoFit/>
          </a:bodyPr>
          <a:lstStyle/>
          <a:p>
            <a:pPr marL="0" lvl="0" indent="0">
              <a:lnSpc>
                <a:spcPts val="6377"/>
              </a:lnSpc>
              <a:spcBef>
                <a:spcPct val="0"/>
              </a:spcBef>
            </a:pPr>
            <a:r>
              <a:rPr lang="en-US" sz="4555">
                <a:solidFill>
                  <a:srgbClr val="05066D"/>
                </a:solidFill>
                <a:latin typeface="Cocomat Pro Heavy"/>
              </a:rPr>
              <a:t>DOCTOR</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3EEFF"/>
        </a:solidFill>
        <a:effectLst/>
      </p:bgPr>
    </p:bg>
    <p:spTree>
      <p:nvGrpSpPr>
        <p:cNvPr id="1" name=""/>
        <p:cNvGrpSpPr/>
        <p:nvPr/>
      </p:nvGrpSpPr>
      <p:grpSpPr>
        <a:xfrm>
          <a:off x="0" y="0"/>
          <a:ext cx="0" cy="0"/>
          <a:chOff x="0" y="0"/>
          <a:chExt cx="0" cy="0"/>
        </a:xfrm>
      </p:grpSpPr>
      <p:grpSp>
        <p:nvGrpSpPr>
          <p:cNvPr id="2" name="Group 2"/>
          <p:cNvGrpSpPr/>
          <p:nvPr/>
        </p:nvGrpSpPr>
        <p:grpSpPr>
          <a:xfrm>
            <a:off x="5307867" y="518798"/>
            <a:ext cx="7166605" cy="1781330"/>
            <a:chOff x="0" y="0"/>
            <a:chExt cx="9555473" cy="2375107"/>
          </a:xfrm>
        </p:grpSpPr>
        <p:grpSp>
          <p:nvGrpSpPr>
            <p:cNvPr id="3" name="Group 3"/>
            <p:cNvGrpSpPr/>
            <p:nvPr/>
          </p:nvGrpSpPr>
          <p:grpSpPr>
            <a:xfrm>
              <a:off x="0" y="0"/>
              <a:ext cx="9555473" cy="2375107"/>
              <a:chOff x="0" y="0"/>
              <a:chExt cx="4371249" cy="1154622"/>
            </a:xfrm>
          </p:grpSpPr>
          <p:sp>
            <p:nvSpPr>
              <p:cNvPr id="4" name="Freeform 4"/>
              <p:cNvSpPr/>
              <p:nvPr/>
            </p:nvSpPr>
            <p:spPr>
              <a:xfrm>
                <a:off x="0" y="0"/>
                <a:ext cx="4371249" cy="1154622"/>
              </a:xfrm>
              <a:custGeom>
                <a:avLst/>
                <a:gdLst/>
                <a:ahLst/>
                <a:cxnLst/>
                <a:rect l="l" t="t" r="r" b="b"/>
                <a:pathLst>
                  <a:path w="4371249" h="1154622">
                    <a:moveTo>
                      <a:pt x="4246788" y="1154622"/>
                    </a:moveTo>
                    <a:lnTo>
                      <a:pt x="124460" y="1154622"/>
                    </a:lnTo>
                    <a:cubicBezTo>
                      <a:pt x="55880" y="1154622"/>
                      <a:pt x="0" y="1098742"/>
                      <a:pt x="0" y="1030162"/>
                    </a:cubicBezTo>
                    <a:lnTo>
                      <a:pt x="0" y="124460"/>
                    </a:lnTo>
                    <a:cubicBezTo>
                      <a:pt x="0" y="55880"/>
                      <a:pt x="55880" y="0"/>
                      <a:pt x="124460" y="0"/>
                    </a:cubicBezTo>
                    <a:lnTo>
                      <a:pt x="4246789" y="0"/>
                    </a:lnTo>
                    <a:cubicBezTo>
                      <a:pt x="4315369" y="0"/>
                      <a:pt x="4371249" y="55880"/>
                      <a:pt x="4371249" y="124460"/>
                    </a:cubicBezTo>
                    <a:lnTo>
                      <a:pt x="4371249" y="1030162"/>
                    </a:lnTo>
                    <a:cubicBezTo>
                      <a:pt x="4371249" y="1098742"/>
                      <a:pt x="4315369" y="1154622"/>
                      <a:pt x="4246789" y="1154622"/>
                    </a:cubicBezTo>
                    <a:close/>
                  </a:path>
                </a:pathLst>
              </a:custGeom>
              <a:solidFill>
                <a:srgbClr val="4A64B8"/>
              </a:solidFill>
            </p:spPr>
            <p:txBody>
              <a:bodyPr/>
              <a:lstStyle/>
              <a:p>
                <a:endParaRPr lang="en-IN"/>
              </a:p>
            </p:txBody>
          </p:sp>
        </p:grpSp>
        <p:sp>
          <p:nvSpPr>
            <p:cNvPr id="5" name="TextBox 5"/>
            <p:cNvSpPr txBox="1"/>
            <p:nvPr/>
          </p:nvSpPr>
          <p:spPr>
            <a:xfrm>
              <a:off x="2120396" y="392533"/>
              <a:ext cx="5430704" cy="1513841"/>
            </a:xfrm>
            <a:prstGeom prst="rect">
              <a:avLst/>
            </a:prstGeom>
          </p:spPr>
          <p:txBody>
            <a:bodyPr lIns="0" tIns="0" rIns="0" bIns="0" rtlCol="0" anchor="t">
              <a:spAutoFit/>
            </a:bodyPr>
            <a:lstStyle/>
            <a:p>
              <a:pPr algn="ctr">
                <a:lnSpc>
                  <a:spcPts val="4619"/>
                </a:lnSpc>
                <a:spcBef>
                  <a:spcPct val="0"/>
                </a:spcBef>
              </a:pPr>
              <a:r>
                <a:rPr lang="en-US" sz="3299">
                  <a:solidFill>
                    <a:srgbClr val="FFFFFF"/>
                  </a:solidFill>
                  <a:latin typeface="Now"/>
                </a:rPr>
                <a:t>Benefits of our App/idea</a:t>
              </a:r>
            </a:p>
          </p:txBody>
        </p:sp>
      </p:grpSp>
      <p:sp>
        <p:nvSpPr>
          <p:cNvPr id="6" name="Freeform 6"/>
          <p:cNvSpPr/>
          <p:nvPr/>
        </p:nvSpPr>
        <p:spPr>
          <a:xfrm>
            <a:off x="0" y="2804220"/>
            <a:ext cx="18288000" cy="6809143"/>
          </a:xfrm>
          <a:custGeom>
            <a:avLst/>
            <a:gdLst/>
            <a:ahLst/>
            <a:cxnLst/>
            <a:rect l="l" t="t" r="r" b="b"/>
            <a:pathLst>
              <a:path w="18850944" h="6809143">
                <a:moveTo>
                  <a:pt x="0" y="0"/>
                </a:moveTo>
                <a:lnTo>
                  <a:pt x="18850943" y="0"/>
                </a:lnTo>
                <a:lnTo>
                  <a:pt x="18850943" y="6809143"/>
                </a:lnTo>
                <a:lnTo>
                  <a:pt x="0" y="6809143"/>
                </a:lnTo>
                <a:lnTo>
                  <a:pt x="0" y="0"/>
                </a:lnTo>
                <a:close/>
              </a:path>
            </a:pathLst>
          </a:custGeom>
          <a:blipFill>
            <a:blip r:embed="rId2"/>
            <a:stretch>
              <a:fillRect l="-1995" r="-2166"/>
            </a:stretch>
          </a:blipFill>
        </p:spPr>
        <p:txBody>
          <a:bodyPr/>
          <a:lstStyle/>
          <a:p>
            <a:endParaRPr lang="en-I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A64B8"/>
        </a:solidFill>
        <a:effectLst/>
      </p:bgPr>
    </p:bg>
    <p:spTree>
      <p:nvGrpSpPr>
        <p:cNvPr id="1" name=""/>
        <p:cNvGrpSpPr/>
        <p:nvPr/>
      </p:nvGrpSpPr>
      <p:grpSpPr>
        <a:xfrm>
          <a:off x="0" y="0"/>
          <a:ext cx="0" cy="0"/>
          <a:chOff x="0" y="0"/>
          <a:chExt cx="0" cy="0"/>
        </a:xfrm>
      </p:grpSpPr>
      <p:sp>
        <p:nvSpPr>
          <p:cNvPr id="2" name="TextBox 2"/>
          <p:cNvSpPr txBox="1"/>
          <p:nvPr/>
        </p:nvSpPr>
        <p:spPr>
          <a:xfrm>
            <a:off x="1028700" y="1200150"/>
            <a:ext cx="7082432" cy="2015488"/>
          </a:xfrm>
          <a:prstGeom prst="rect">
            <a:avLst/>
          </a:prstGeom>
        </p:spPr>
        <p:txBody>
          <a:bodyPr lIns="0" tIns="0" rIns="0" bIns="0" rtlCol="0" anchor="t">
            <a:spAutoFit/>
          </a:bodyPr>
          <a:lstStyle/>
          <a:p>
            <a:pPr>
              <a:lnSpc>
                <a:spcPts val="7679"/>
              </a:lnSpc>
            </a:pPr>
            <a:r>
              <a:rPr lang="en-US" sz="7999" spc="-767">
                <a:solidFill>
                  <a:srgbClr val="FBF6F1"/>
                </a:solidFill>
                <a:latin typeface="Public Sans"/>
              </a:rPr>
              <a:t>Future Scope/</a:t>
            </a:r>
          </a:p>
          <a:p>
            <a:pPr marL="0" lvl="0" indent="0">
              <a:lnSpc>
                <a:spcPts val="7679"/>
              </a:lnSpc>
            </a:pPr>
            <a:r>
              <a:rPr lang="en-US" sz="7999" spc="-767">
                <a:solidFill>
                  <a:srgbClr val="FBF6F1"/>
                </a:solidFill>
                <a:latin typeface="Public Sans"/>
              </a:rPr>
              <a:t>Market Prospects</a:t>
            </a:r>
          </a:p>
        </p:txBody>
      </p:sp>
      <p:sp>
        <p:nvSpPr>
          <p:cNvPr id="3" name="TextBox 3"/>
          <p:cNvSpPr txBox="1"/>
          <p:nvPr/>
        </p:nvSpPr>
        <p:spPr>
          <a:xfrm>
            <a:off x="1028700" y="3784618"/>
            <a:ext cx="6579543" cy="5905561"/>
          </a:xfrm>
          <a:prstGeom prst="rect">
            <a:avLst/>
          </a:prstGeom>
        </p:spPr>
        <p:txBody>
          <a:bodyPr lIns="0" tIns="0" rIns="0" bIns="0" rtlCol="0" anchor="t">
            <a:spAutoFit/>
          </a:bodyPr>
          <a:lstStyle/>
          <a:p>
            <a:pPr>
              <a:lnSpc>
                <a:spcPts val="4262"/>
              </a:lnSpc>
            </a:pPr>
            <a:r>
              <a:rPr lang="en-US" sz="2615">
                <a:solidFill>
                  <a:srgbClr val="FBF6F1"/>
                </a:solidFill>
                <a:latin typeface="Agrandir Medium"/>
              </a:rPr>
              <a:t>-The system is already capable of storing as many number of profiles as needed.</a:t>
            </a:r>
          </a:p>
          <a:p>
            <a:pPr>
              <a:lnSpc>
                <a:spcPts val="4262"/>
              </a:lnSpc>
            </a:pPr>
            <a:r>
              <a:rPr lang="en-US" sz="2615">
                <a:solidFill>
                  <a:srgbClr val="FBF6F1"/>
                </a:solidFill>
                <a:latin typeface="Agrandir Medium"/>
              </a:rPr>
              <a:t>-The Health Level 7 conversion system can be integrated into the profile application to upload data directly.</a:t>
            </a:r>
          </a:p>
          <a:p>
            <a:pPr>
              <a:lnSpc>
                <a:spcPts val="4262"/>
              </a:lnSpc>
            </a:pPr>
            <a:r>
              <a:rPr lang="en-US" sz="2615">
                <a:solidFill>
                  <a:srgbClr val="FBF6F1"/>
                </a:solidFill>
                <a:latin typeface="Agrandir Medium"/>
              </a:rPr>
              <a:t>-Image analysis can also be used in the profile application for medical analysis as soon as image is uploaded.</a:t>
            </a:r>
          </a:p>
          <a:p>
            <a:pPr>
              <a:lnSpc>
                <a:spcPts val="4262"/>
              </a:lnSpc>
            </a:pPr>
            <a:r>
              <a:rPr lang="en-US" sz="2615">
                <a:solidFill>
                  <a:srgbClr val="FBF6F1"/>
                </a:solidFill>
                <a:latin typeface="Agrandir Medium"/>
              </a:rPr>
              <a:t>-Number of AI subsystems can be increased</a:t>
            </a:r>
          </a:p>
        </p:txBody>
      </p:sp>
      <p:grpSp>
        <p:nvGrpSpPr>
          <p:cNvPr id="4" name="Group 4"/>
          <p:cNvGrpSpPr>
            <a:grpSpLocks noChangeAspect="1"/>
          </p:cNvGrpSpPr>
          <p:nvPr/>
        </p:nvGrpSpPr>
        <p:grpSpPr>
          <a:xfrm>
            <a:off x="8953591" y="1520685"/>
            <a:ext cx="7944572" cy="7245630"/>
            <a:chOff x="0" y="0"/>
            <a:chExt cx="6962546" cy="6350000"/>
          </a:xfrm>
        </p:grpSpPr>
        <p:sp>
          <p:nvSpPr>
            <p:cNvPr id="5" name="Freeform 5"/>
            <p:cNvSpPr/>
            <p:nvPr/>
          </p:nvSpPr>
          <p:spPr>
            <a:xfrm>
              <a:off x="-6884" y="-1308"/>
              <a:ext cx="6984086" cy="6352795"/>
            </a:xfrm>
            <a:custGeom>
              <a:avLst/>
              <a:gdLst/>
              <a:ahLst/>
              <a:cxnLst/>
              <a:rect l="l" t="t" r="r" b="b"/>
              <a:pathLst>
                <a:path w="6984086" h="6352795">
                  <a:moveTo>
                    <a:pt x="5584064" y="4382198"/>
                  </a:moveTo>
                  <a:cubicBezTo>
                    <a:pt x="5976303" y="4290060"/>
                    <a:pt x="6424029" y="4283430"/>
                    <a:pt x="6711557" y="4001173"/>
                  </a:cubicBezTo>
                  <a:cubicBezTo>
                    <a:pt x="6906794" y="3809517"/>
                    <a:pt x="6984086" y="3520630"/>
                    <a:pt x="6967182" y="3247580"/>
                  </a:cubicBezTo>
                  <a:cubicBezTo>
                    <a:pt x="6950266" y="2974518"/>
                    <a:pt x="6848907" y="2713698"/>
                    <a:pt x="6729464" y="2467559"/>
                  </a:cubicBezTo>
                  <a:cubicBezTo>
                    <a:pt x="6472962" y="1938959"/>
                    <a:pt x="6126798" y="1454010"/>
                    <a:pt x="5710213" y="1039685"/>
                  </a:cubicBezTo>
                  <a:cubicBezTo>
                    <a:pt x="5664340" y="994067"/>
                    <a:pt x="5616283" y="948372"/>
                    <a:pt x="5557025" y="922414"/>
                  </a:cubicBezTo>
                  <a:cubicBezTo>
                    <a:pt x="5445951" y="873760"/>
                    <a:pt x="5312995" y="904087"/>
                    <a:pt x="5211230" y="970026"/>
                  </a:cubicBezTo>
                  <a:cubicBezTo>
                    <a:pt x="5109464" y="1035964"/>
                    <a:pt x="5014862" y="1136472"/>
                    <a:pt x="4939881" y="1231760"/>
                  </a:cubicBezTo>
                  <a:cubicBezTo>
                    <a:pt x="4855718" y="951255"/>
                    <a:pt x="4714964" y="687857"/>
                    <a:pt x="4528554" y="462000"/>
                  </a:cubicBezTo>
                  <a:cubicBezTo>
                    <a:pt x="4405732" y="313195"/>
                    <a:pt x="4259885" y="178333"/>
                    <a:pt x="4083533" y="100063"/>
                  </a:cubicBezTo>
                  <a:cubicBezTo>
                    <a:pt x="3869627" y="5131"/>
                    <a:pt x="3628022" y="0"/>
                    <a:pt x="3394012" y="1498"/>
                  </a:cubicBezTo>
                  <a:cubicBezTo>
                    <a:pt x="3174251" y="2908"/>
                    <a:pt x="2951963" y="9144"/>
                    <a:pt x="2739898" y="66840"/>
                  </a:cubicBezTo>
                  <a:cubicBezTo>
                    <a:pt x="2448205" y="146215"/>
                    <a:pt x="2191842" y="318249"/>
                    <a:pt x="1941373" y="487527"/>
                  </a:cubicBezTo>
                  <a:cubicBezTo>
                    <a:pt x="1886090" y="524891"/>
                    <a:pt x="1828914" y="564261"/>
                    <a:pt x="1795780" y="622173"/>
                  </a:cubicBezTo>
                  <a:cubicBezTo>
                    <a:pt x="1758378" y="687552"/>
                    <a:pt x="1757109" y="766750"/>
                    <a:pt x="1757502" y="842073"/>
                  </a:cubicBezTo>
                  <a:cubicBezTo>
                    <a:pt x="1759534" y="1233957"/>
                    <a:pt x="1780058" y="1625740"/>
                    <a:pt x="1818983" y="2015693"/>
                  </a:cubicBezTo>
                  <a:cubicBezTo>
                    <a:pt x="1449007" y="1947278"/>
                    <a:pt x="1014336" y="1957108"/>
                    <a:pt x="640639" y="2000758"/>
                  </a:cubicBezTo>
                  <a:cubicBezTo>
                    <a:pt x="609435" y="2004403"/>
                    <a:pt x="576568" y="2009127"/>
                    <a:pt x="551917" y="2028596"/>
                  </a:cubicBezTo>
                  <a:cubicBezTo>
                    <a:pt x="511404" y="2060588"/>
                    <a:pt x="507238" y="2119198"/>
                    <a:pt x="503631" y="2170684"/>
                  </a:cubicBezTo>
                  <a:cubicBezTo>
                    <a:pt x="469265" y="2660231"/>
                    <a:pt x="188201" y="3097416"/>
                    <a:pt x="81814" y="3576498"/>
                  </a:cubicBezTo>
                  <a:cubicBezTo>
                    <a:pt x="41643" y="3757397"/>
                    <a:pt x="26746" y="3942804"/>
                    <a:pt x="11951" y="4127513"/>
                  </a:cubicBezTo>
                  <a:cubicBezTo>
                    <a:pt x="5753" y="4204868"/>
                    <a:pt x="0" y="4285412"/>
                    <a:pt x="28588" y="4357548"/>
                  </a:cubicBezTo>
                  <a:cubicBezTo>
                    <a:pt x="54623" y="4423270"/>
                    <a:pt x="106756" y="4475226"/>
                    <a:pt x="162382" y="4518863"/>
                  </a:cubicBezTo>
                  <a:cubicBezTo>
                    <a:pt x="388290" y="4696054"/>
                    <a:pt x="682016" y="4761395"/>
                    <a:pt x="967816" y="4788764"/>
                  </a:cubicBezTo>
                  <a:cubicBezTo>
                    <a:pt x="1253617" y="4816133"/>
                    <a:pt x="1543584" y="4810837"/>
                    <a:pt x="1824635" y="4869510"/>
                  </a:cubicBezTo>
                  <a:cubicBezTo>
                    <a:pt x="1839506" y="5155337"/>
                    <a:pt x="1957807" y="5441087"/>
                    <a:pt x="2016290" y="5721249"/>
                  </a:cubicBezTo>
                  <a:cubicBezTo>
                    <a:pt x="2034286" y="5807469"/>
                    <a:pt x="2055013" y="5894985"/>
                    <a:pt x="2100949" y="5970130"/>
                  </a:cubicBezTo>
                  <a:cubicBezTo>
                    <a:pt x="2182762" y="6103963"/>
                    <a:pt x="2332813" y="6180125"/>
                    <a:pt x="2481606" y="6229769"/>
                  </a:cubicBezTo>
                  <a:cubicBezTo>
                    <a:pt x="2850338" y="6352794"/>
                    <a:pt x="3247187" y="6352515"/>
                    <a:pt x="3635896" y="6350991"/>
                  </a:cubicBezTo>
                  <a:cubicBezTo>
                    <a:pt x="4094620" y="6349200"/>
                    <a:pt x="4553344" y="6347397"/>
                    <a:pt x="5012068" y="6345606"/>
                  </a:cubicBezTo>
                  <a:cubicBezTo>
                    <a:pt x="5053483" y="6345441"/>
                    <a:pt x="5097666" y="6344476"/>
                    <a:pt x="5131944" y="6321235"/>
                  </a:cubicBezTo>
                  <a:cubicBezTo>
                    <a:pt x="5169980" y="6295454"/>
                    <a:pt x="5186681" y="6248629"/>
                    <a:pt x="5200803" y="6204890"/>
                  </a:cubicBezTo>
                  <a:cubicBezTo>
                    <a:pt x="5394821" y="5603811"/>
                    <a:pt x="5494135" y="5007407"/>
                    <a:pt x="5584064" y="4382198"/>
                  </a:cubicBezTo>
                  <a:close/>
                </a:path>
              </a:pathLst>
            </a:custGeom>
            <a:blipFill>
              <a:blip r:embed="rId2"/>
              <a:stretch>
                <a:fillRect l="-18444" r="-18444"/>
              </a:stretch>
            </a:blipFill>
          </p:spPr>
          <p:txBody>
            <a:bodyPr/>
            <a:lstStyle/>
            <a:p>
              <a:endParaRPr lang="en-IN"/>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BFAF8"/>
        </a:solidFill>
        <a:effectLst/>
      </p:bgPr>
    </p:bg>
    <p:spTree>
      <p:nvGrpSpPr>
        <p:cNvPr id="1" name=""/>
        <p:cNvGrpSpPr/>
        <p:nvPr/>
      </p:nvGrpSpPr>
      <p:grpSpPr>
        <a:xfrm>
          <a:off x="0" y="0"/>
          <a:ext cx="0" cy="0"/>
          <a:chOff x="0" y="0"/>
          <a:chExt cx="0" cy="0"/>
        </a:xfrm>
      </p:grpSpPr>
      <p:sp>
        <p:nvSpPr>
          <p:cNvPr id="2" name="Freeform 2"/>
          <p:cNvSpPr/>
          <p:nvPr/>
        </p:nvSpPr>
        <p:spPr>
          <a:xfrm>
            <a:off x="-1930093" y="7159596"/>
            <a:ext cx="22473900" cy="7069063"/>
          </a:xfrm>
          <a:custGeom>
            <a:avLst/>
            <a:gdLst/>
            <a:ahLst/>
            <a:cxnLst/>
            <a:rect l="l" t="t" r="r" b="b"/>
            <a:pathLst>
              <a:path w="22473900" h="7069063">
                <a:moveTo>
                  <a:pt x="0" y="0"/>
                </a:moveTo>
                <a:lnTo>
                  <a:pt x="22473899" y="0"/>
                </a:lnTo>
                <a:lnTo>
                  <a:pt x="22473899" y="7069063"/>
                </a:lnTo>
                <a:lnTo>
                  <a:pt x="0" y="7069063"/>
                </a:lnTo>
                <a:lnTo>
                  <a:pt x="0" y="0"/>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4223532" y="7812888"/>
            <a:ext cx="3544228" cy="653292"/>
            <a:chOff x="0" y="0"/>
            <a:chExt cx="780800" cy="143921"/>
          </a:xfrm>
        </p:grpSpPr>
        <p:sp>
          <p:nvSpPr>
            <p:cNvPr id="4" name="Freeform 4"/>
            <p:cNvSpPr/>
            <p:nvPr/>
          </p:nvSpPr>
          <p:spPr>
            <a:xfrm>
              <a:off x="0" y="0"/>
              <a:ext cx="780800" cy="143921"/>
            </a:xfrm>
            <a:custGeom>
              <a:avLst/>
              <a:gdLst/>
              <a:ahLst/>
              <a:cxnLst/>
              <a:rect l="l" t="t" r="r" b="b"/>
              <a:pathLst>
                <a:path w="780800" h="143921">
                  <a:moveTo>
                    <a:pt x="61162" y="0"/>
                  </a:moveTo>
                  <a:lnTo>
                    <a:pt x="719638" y="0"/>
                  </a:lnTo>
                  <a:cubicBezTo>
                    <a:pt x="753417" y="0"/>
                    <a:pt x="780800" y="27383"/>
                    <a:pt x="780800" y="61162"/>
                  </a:cubicBezTo>
                  <a:lnTo>
                    <a:pt x="780800" y="82759"/>
                  </a:lnTo>
                  <a:cubicBezTo>
                    <a:pt x="780800" y="116538"/>
                    <a:pt x="753417" y="143921"/>
                    <a:pt x="719638" y="143921"/>
                  </a:cubicBezTo>
                  <a:lnTo>
                    <a:pt x="61162" y="143921"/>
                  </a:lnTo>
                  <a:cubicBezTo>
                    <a:pt x="27383" y="143921"/>
                    <a:pt x="0" y="116538"/>
                    <a:pt x="0" y="82759"/>
                  </a:cubicBezTo>
                  <a:lnTo>
                    <a:pt x="0" y="61162"/>
                  </a:lnTo>
                  <a:cubicBezTo>
                    <a:pt x="0" y="27383"/>
                    <a:pt x="27383" y="0"/>
                    <a:pt x="61162" y="0"/>
                  </a:cubicBezTo>
                  <a:close/>
                </a:path>
              </a:pathLst>
            </a:custGeom>
            <a:solidFill>
              <a:srgbClr val="2F7CB2"/>
            </a:solidFill>
          </p:spPr>
          <p:txBody>
            <a:bodyPr/>
            <a:lstStyle/>
            <a:p>
              <a:endParaRPr lang="en-IN"/>
            </a:p>
          </p:txBody>
        </p:sp>
        <p:sp>
          <p:nvSpPr>
            <p:cNvPr id="5" name="TextBox 5"/>
            <p:cNvSpPr txBox="1"/>
            <p:nvPr/>
          </p:nvSpPr>
          <p:spPr>
            <a:xfrm>
              <a:off x="0" y="-38100"/>
              <a:ext cx="780800" cy="182021"/>
            </a:xfrm>
            <a:prstGeom prst="rect">
              <a:avLst/>
            </a:prstGeom>
          </p:spPr>
          <p:txBody>
            <a:bodyPr lIns="0" tIns="0" rIns="0" bIns="0" rtlCol="0" anchor="ctr"/>
            <a:lstStyle/>
            <a:p>
              <a:pPr algn="ctr">
                <a:lnSpc>
                  <a:spcPts val="3041"/>
                </a:lnSpc>
              </a:pPr>
              <a:r>
                <a:rPr lang="en-US" sz="2203">
                  <a:solidFill>
                    <a:srgbClr val="FFFFFF"/>
                  </a:solidFill>
                  <a:latin typeface="Montserrat"/>
                </a:rPr>
                <a:t>KARTHIK V</a:t>
              </a:r>
            </a:p>
          </p:txBody>
        </p:sp>
      </p:grpSp>
      <p:grpSp>
        <p:nvGrpSpPr>
          <p:cNvPr id="6" name="Group 6"/>
          <p:cNvGrpSpPr/>
          <p:nvPr/>
        </p:nvGrpSpPr>
        <p:grpSpPr>
          <a:xfrm>
            <a:off x="10508859" y="7812888"/>
            <a:ext cx="3992521" cy="653292"/>
            <a:chOff x="0" y="0"/>
            <a:chExt cx="879560" cy="143921"/>
          </a:xfrm>
        </p:grpSpPr>
        <p:sp>
          <p:nvSpPr>
            <p:cNvPr id="7" name="Freeform 7"/>
            <p:cNvSpPr/>
            <p:nvPr/>
          </p:nvSpPr>
          <p:spPr>
            <a:xfrm>
              <a:off x="0" y="0"/>
              <a:ext cx="879560" cy="143921"/>
            </a:xfrm>
            <a:custGeom>
              <a:avLst/>
              <a:gdLst/>
              <a:ahLst/>
              <a:cxnLst/>
              <a:rect l="l" t="t" r="r" b="b"/>
              <a:pathLst>
                <a:path w="879560" h="143921">
                  <a:moveTo>
                    <a:pt x="54295" y="0"/>
                  </a:moveTo>
                  <a:lnTo>
                    <a:pt x="825265" y="0"/>
                  </a:lnTo>
                  <a:cubicBezTo>
                    <a:pt x="839665" y="0"/>
                    <a:pt x="853475" y="5720"/>
                    <a:pt x="863658" y="15903"/>
                  </a:cubicBezTo>
                  <a:cubicBezTo>
                    <a:pt x="873840" y="26085"/>
                    <a:pt x="879560" y="39895"/>
                    <a:pt x="879560" y="54295"/>
                  </a:cubicBezTo>
                  <a:lnTo>
                    <a:pt x="879560" y="89626"/>
                  </a:lnTo>
                  <a:cubicBezTo>
                    <a:pt x="879560" y="119613"/>
                    <a:pt x="855252" y="143921"/>
                    <a:pt x="825265" y="143921"/>
                  </a:cubicBezTo>
                  <a:lnTo>
                    <a:pt x="54295" y="143921"/>
                  </a:lnTo>
                  <a:cubicBezTo>
                    <a:pt x="39895" y="143921"/>
                    <a:pt x="26085" y="138201"/>
                    <a:pt x="15903" y="128019"/>
                  </a:cubicBezTo>
                  <a:cubicBezTo>
                    <a:pt x="5720" y="117837"/>
                    <a:pt x="0" y="104026"/>
                    <a:pt x="0" y="89626"/>
                  </a:cubicBezTo>
                  <a:lnTo>
                    <a:pt x="0" y="54295"/>
                  </a:lnTo>
                  <a:cubicBezTo>
                    <a:pt x="0" y="39895"/>
                    <a:pt x="5720" y="26085"/>
                    <a:pt x="15903" y="15903"/>
                  </a:cubicBezTo>
                  <a:cubicBezTo>
                    <a:pt x="26085" y="5720"/>
                    <a:pt x="39895" y="0"/>
                    <a:pt x="54295" y="0"/>
                  </a:cubicBezTo>
                  <a:close/>
                </a:path>
              </a:pathLst>
            </a:custGeom>
            <a:solidFill>
              <a:srgbClr val="2F7CB2"/>
            </a:solidFill>
          </p:spPr>
          <p:txBody>
            <a:bodyPr/>
            <a:lstStyle/>
            <a:p>
              <a:endParaRPr lang="en-IN"/>
            </a:p>
          </p:txBody>
        </p:sp>
        <p:sp>
          <p:nvSpPr>
            <p:cNvPr id="8" name="TextBox 8"/>
            <p:cNvSpPr txBox="1"/>
            <p:nvPr/>
          </p:nvSpPr>
          <p:spPr>
            <a:xfrm>
              <a:off x="0" y="-38100"/>
              <a:ext cx="879560" cy="182021"/>
            </a:xfrm>
            <a:prstGeom prst="rect">
              <a:avLst/>
            </a:prstGeom>
          </p:spPr>
          <p:txBody>
            <a:bodyPr lIns="0" tIns="0" rIns="0" bIns="0" rtlCol="0" anchor="ctr"/>
            <a:lstStyle/>
            <a:p>
              <a:pPr algn="ctr">
                <a:lnSpc>
                  <a:spcPts val="3041"/>
                </a:lnSpc>
              </a:pPr>
              <a:r>
                <a:rPr lang="en-US" sz="2203">
                  <a:solidFill>
                    <a:srgbClr val="FFFFFF"/>
                  </a:solidFill>
                  <a:latin typeface="Montserrat"/>
                </a:rPr>
                <a:t>SUMEDH DEEPAK KUDALE</a:t>
              </a:r>
            </a:p>
          </p:txBody>
        </p:sp>
      </p:grpSp>
      <p:sp>
        <p:nvSpPr>
          <p:cNvPr id="9" name="TextBox 9"/>
          <p:cNvSpPr txBox="1"/>
          <p:nvPr/>
        </p:nvSpPr>
        <p:spPr>
          <a:xfrm>
            <a:off x="3043121" y="421026"/>
            <a:ext cx="12201758" cy="2419781"/>
          </a:xfrm>
          <a:prstGeom prst="rect">
            <a:avLst/>
          </a:prstGeom>
        </p:spPr>
        <p:txBody>
          <a:bodyPr lIns="0" tIns="0" rIns="0" bIns="0" rtlCol="0" anchor="t">
            <a:spAutoFit/>
          </a:bodyPr>
          <a:lstStyle/>
          <a:p>
            <a:pPr algn="ctr">
              <a:lnSpc>
                <a:spcPts val="9531"/>
              </a:lnSpc>
            </a:pPr>
            <a:r>
              <a:rPr lang="en-US" sz="6808">
                <a:solidFill>
                  <a:srgbClr val="1F4A7A"/>
                </a:solidFill>
                <a:latin typeface="Cocomat Pro Heavy"/>
              </a:rPr>
              <a:t>Our Developers</a:t>
            </a:r>
          </a:p>
          <a:p>
            <a:pPr marL="0" lvl="0" indent="0" algn="ctr">
              <a:lnSpc>
                <a:spcPts val="9531"/>
              </a:lnSpc>
              <a:spcBef>
                <a:spcPct val="0"/>
              </a:spcBef>
            </a:pPr>
            <a:r>
              <a:rPr lang="en-US" sz="6808">
                <a:solidFill>
                  <a:srgbClr val="1F4A7A"/>
                </a:solidFill>
                <a:latin typeface="Cocomat Pro Heavy"/>
              </a:rPr>
              <a:t>Dedicated Professionals</a:t>
            </a:r>
          </a:p>
        </p:txBody>
      </p:sp>
      <p:sp>
        <p:nvSpPr>
          <p:cNvPr id="10" name="Freeform 10"/>
          <p:cNvSpPr/>
          <p:nvPr/>
        </p:nvSpPr>
        <p:spPr>
          <a:xfrm>
            <a:off x="-18436591" y="-3534532"/>
            <a:ext cx="22473900" cy="7069063"/>
          </a:xfrm>
          <a:custGeom>
            <a:avLst/>
            <a:gdLst/>
            <a:ahLst/>
            <a:cxnLst/>
            <a:rect l="l" t="t" r="r" b="b"/>
            <a:pathLst>
              <a:path w="22473900" h="7069063">
                <a:moveTo>
                  <a:pt x="0" y="0"/>
                </a:moveTo>
                <a:lnTo>
                  <a:pt x="22473900" y="0"/>
                </a:lnTo>
                <a:lnTo>
                  <a:pt x="22473900" y="7069064"/>
                </a:lnTo>
                <a:lnTo>
                  <a:pt x="0" y="7069064"/>
                </a:lnTo>
                <a:lnTo>
                  <a:pt x="0" y="0"/>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1" name="Freeform 11"/>
          <p:cNvSpPr/>
          <p:nvPr/>
        </p:nvSpPr>
        <p:spPr>
          <a:xfrm>
            <a:off x="4037309" y="2840807"/>
            <a:ext cx="3730450" cy="4612410"/>
          </a:xfrm>
          <a:custGeom>
            <a:avLst/>
            <a:gdLst/>
            <a:ahLst/>
            <a:cxnLst/>
            <a:rect l="l" t="t" r="r" b="b"/>
            <a:pathLst>
              <a:path w="3730450" h="4612410">
                <a:moveTo>
                  <a:pt x="0" y="0"/>
                </a:moveTo>
                <a:lnTo>
                  <a:pt x="3730450" y="0"/>
                </a:lnTo>
                <a:lnTo>
                  <a:pt x="3730450" y="4612410"/>
                </a:lnTo>
                <a:lnTo>
                  <a:pt x="0" y="4612410"/>
                </a:lnTo>
                <a:lnTo>
                  <a:pt x="0" y="0"/>
                </a:lnTo>
                <a:close/>
              </a:path>
            </a:pathLst>
          </a:custGeom>
          <a:blipFill>
            <a:blip r:embed="rId4"/>
            <a:stretch>
              <a:fillRect/>
            </a:stretch>
          </a:blipFill>
        </p:spPr>
        <p:txBody>
          <a:bodyPr/>
          <a:lstStyle/>
          <a:p>
            <a:endParaRPr lang="en-IN"/>
          </a:p>
        </p:txBody>
      </p:sp>
      <p:sp>
        <p:nvSpPr>
          <p:cNvPr id="12" name="Freeform 12"/>
          <p:cNvSpPr/>
          <p:nvPr/>
        </p:nvSpPr>
        <p:spPr>
          <a:xfrm>
            <a:off x="10508859" y="2840807"/>
            <a:ext cx="3863029" cy="4633264"/>
          </a:xfrm>
          <a:custGeom>
            <a:avLst/>
            <a:gdLst/>
            <a:ahLst/>
            <a:cxnLst/>
            <a:rect l="l" t="t" r="r" b="b"/>
            <a:pathLst>
              <a:path w="3863029" h="4633264">
                <a:moveTo>
                  <a:pt x="0" y="0"/>
                </a:moveTo>
                <a:lnTo>
                  <a:pt x="3863028" y="0"/>
                </a:lnTo>
                <a:lnTo>
                  <a:pt x="3863028" y="4633264"/>
                </a:lnTo>
                <a:lnTo>
                  <a:pt x="0" y="4633264"/>
                </a:lnTo>
                <a:lnTo>
                  <a:pt x="0" y="0"/>
                </a:lnTo>
                <a:close/>
              </a:path>
            </a:pathLst>
          </a:custGeom>
          <a:blipFill>
            <a:blip r:embed="rId5"/>
            <a:stretch>
              <a:fillRect/>
            </a:stretch>
          </a:blipFill>
        </p:spPr>
        <p:txBody>
          <a:bodyPr/>
          <a:lstStyle/>
          <a:p>
            <a:endParaRPr lang="en-I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BFAF8"/>
        </a:solidFill>
        <a:effectLst/>
      </p:bgPr>
    </p:bg>
    <p:spTree>
      <p:nvGrpSpPr>
        <p:cNvPr id="1" name=""/>
        <p:cNvGrpSpPr/>
        <p:nvPr/>
      </p:nvGrpSpPr>
      <p:grpSpPr>
        <a:xfrm>
          <a:off x="0" y="0"/>
          <a:ext cx="0" cy="0"/>
          <a:chOff x="0" y="0"/>
          <a:chExt cx="0" cy="0"/>
        </a:xfrm>
      </p:grpSpPr>
      <p:sp>
        <p:nvSpPr>
          <p:cNvPr id="2" name="Freeform 2"/>
          <p:cNvSpPr/>
          <p:nvPr/>
        </p:nvSpPr>
        <p:spPr>
          <a:xfrm>
            <a:off x="-2724179" y="4946989"/>
            <a:ext cx="28212405" cy="8874084"/>
          </a:xfrm>
          <a:custGeom>
            <a:avLst/>
            <a:gdLst/>
            <a:ahLst/>
            <a:cxnLst/>
            <a:rect l="l" t="t" r="r" b="b"/>
            <a:pathLst>
              <a:path w="28212405" h="8874084">
                <a:moveTo>
                  <a:pt x="0" y="0"/>
                </a:moveTo>
                <a:lnTo>
                  <a:pt x="28212405" y="0"/>
                </a:lnTo>
                <a:lnTo>
                  <a:pt x="28212405" y="8874083"/>
                </a:lnTo>
                <a:lnTo>
                  <a:pt x="0" y="8874083"/>
                </a:lnTo>
                <a:lnTo>
                  <a:pt x="0" y="0"/>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028700" y="2233181"/>
            <a:ext cx="7599093" cy="8030247"/>
          </a:xfrm>
          <a:custGeom>
            <a:avLst/>
            <a:gdLst/>
            <a:ahLst/>
            <a:cxnLst/>
            <a:rect l="l" t="t" r="r" b="b"/>
            <a:pathLst>
              <a:path w="7599093" h="8030247">
                <a:moveTo>
                  <a:pt x="0" y="0"/>
                </a:moveTo>
                <a:lnTo>
                  <a:pt x="7599093" y="0"/>
                </a:lnTo>
                <a:lnTo>
                  <a:pt x="7599093" y="8030248"/>
                </a:lnTo>
                <a:lnTo>
                  <a:pt x="0" y="80302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9191697" y="2949560"/>
            <a:ext cx="402941" cy="402941"/>
          </a:xfrm>
          <a:custGeom>
            <a:avLst/>
            <a:gdLst/>
            <a:ahLst/>
            <a:cxnLst/>
            <a:rect l="l" t="t" r="r" b="b"/>
            <a:pathLst>
              <a:path w="402941" h="402941">
                <a:moveTo>
                  <a:pt x="0" y="0"/>
                </a:moveTo>
                <a:lnTo>
                  <a:pt x="402942" y="0"/>
                </a:lnTo>
                <a:lnTo>
                  <a:pt x="402942" y="402942"/>
                </a:lnTo>
                <a:lnTo>
                  <a:pt x="0" y="4029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a:off x="9144000" y="3636648"/>
            <a:ext cx="441795" cy="315331"/>
          </a:xfrm>
          <a:custGeom>
            <a:avLst/>
            <a:gdLst/>
            <a:ahLst/>
            <a:cxnLst/>
            <a:rect l="l" t="t" r="r" b="b"/>
            <a:pathLst>
              <a:path w="441795" h="315331">
                <a:moveTo>
                  <a:pt x="0" y="0"/>
                </a:moveTo>
                <a:lnTo>
                  <a:pt x="441795" y="0"/>
                </a:lnTo>
                <a:lnTo>
                  <a:pt x="441795" y="315332"/>
                </a:lnTo>
                <a:lnTo>
                  <a:pt x="0" y="31533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6" name="TextBox 6"/>
          <p:cNvSpPr txBox="1"/>
          <p:nvPr/>
        </p:nvSpPr>
        <p:spPr>
          <a:xfrm>
            <a:off x="9750998" y="3483295"/>
            <a:ext cx="8026983" cy="580511"/>
          </a:xfrm>
          <a:prstGeom prst="rect">
            <a:avLst/>
          </a:prstGeom>
        </p:spPr>
        <p:txBody>
          <a:bodyPr lIns="0" tIns="0" rIns="0" bIns="0" rtlCol="0" anchor="t">
            <a:spAutoFit/>
          </a:bodyPr>
          <a:lstStyle/>
          <a:p>
            <a:pPr>
              <a:lnSpc>
                <a:spcPts val="4753"/>
              </a:lnSpc>
            </a:pPr>
            <a:r>
              <a:rPr lang="en-US" sz="3395">
                <a:solidFill>
                  <a:srgbClr val="000000"/>
                </a:solidFill>
                <a:latin typeface="Montserrat"/>
              </a:rPr>
              <a:t>healthxplorers39@gmail.com</a:t>
            </a:r>
          </a:p>
        </p:txBody>
      </p:sp>
      <p:sp>
        <p:nvSpPr>
          <p:cNvPr id="7" name="TextBox 7"/>
          <p:cNvSpPr txBox="1"/>
          <p:nvPr/>
        </p:nvSpPr>
        <p:spPr>
          <a:xfrm>
            <a:off x="9750998" y="2840012"/>
            <a:ext cx="4013492" cy="580511"/>
          </a:xfrm>
          <a:prstGeom prst="rect">
            <a:avLst/>
          </a:prstGeom>
        </p:spPr>
        <p:txBody>
          <a:bodyPr lIns="0" tIns="0" rIns="0" bIns="0" rtlCol="0" anchor="t">
            <a:spAutoFit/>
          </a:bodyPr>
          <a:lstStyle/>
          <a:p>
            <a:pPr>
              <a:lnSpc>
                <a:spcPts val="4753"/>
              </a:lnSpc>
            </a:pPr>
            <a:r>
              <a:rPr lang="en-US" sz="3395">
                <a:solidFill>
                  <a:srgbClr val="000000"/>
                </a:solidFill>
                <a:latin typeface="Montserrat"/>
              </a:rPr>
              <a:t>9618693480</a:t>
            </a:r>
          </a:p>
        </p:txBody>
      </p:sp>
      <p:sp>
        <p:nvSpPr>
          <p:cNvPr id="8" name="TextBox 8"/>
          <p:cNvSpPr txBox="1"/>
          <p:nvPr/>
        </p:nvSpPr>
        <p:spPr>
          <a:xfrm>
            <a:off x="5450165" y="1083773"/>
            <a:ext cx="10704163" cy="1201546"/>
          </a:xfrm>
          <a:prstGeom prst="rect">
            <a:avLst/>
          </a:prstGeom>
        </p:spPr>
        <p:txBody>
          <a:bodyPr lIns="0" tIns="0" rIns="0" bIns="0" rtlCol="0" anchor="t">
            <a:spAutoFit/>
          </a:bodyPr>
          <a:lstStyle/>
          <a:p>
            <a:pPr marL="0" lvl="0" indent="0">
              <a:lnSpc>
                <a:spcPts val="9898"/>
              </a:lnSpc>
              <a:spcBef>
                <a:spcPct val="0"/>
              </a:spcBef>
            </a:pPr>
            <a:r>
              <a:rPr lang="en-US" sz="7070">
                <a:solidFill>
                  <a:srgbClr val="45467E"/>
                </a:solidFill>
                <a:latin typeface="Cocomat Pro Heavy"/>
              </a:rPr>
              <a:t>CONTACT SUPPORT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B0C5FF"/>
        </a:solidFill>
        <a:effectLst/>
      </p:bgPr>
    </p:bg>
    <p:spTree>
      <p:nvGrpSpPr>
        <p:cNvPr id="1" name=""/>
        <p:cNvGrpSpPr/>
        <p:nvPr/>
      </p:nvGrpSpPr>
      <p:grpSpPr>
        <a:xfrm>
          <a:off x="0" y="0"/>
          <a:ext cx="0" cy="0"/>
          <a:chOff x="0" y="0"/>
          <a:chExt cx="0" cy="0"/>
        </a:xfrm>
      </p:grpSpPr>
      <p:grpSp>
        <p:nvGrpSpPr>
          <p:cNvPr id="2" name="Group 2"/>
          <p:cNvGrpSpPr/>
          <p:nvPr/>
        </p:nvGrpSpPr>
        <p:grpSpPr>
          <a:xfrm>
            <a:off x="9144000" y="302221"/>
            <a:ext cx="8841904" cy="9682557"/>
            <a:chOff x="0" y="0"/>
            <a:chExt cx="2328732" cy="2550139"/>
          </a:xfrm>
        </p:grpSpPr>
        <p:sp>
          <p:nvSpPr>
            <p:cNvPr id="3" name="Freeform 3"/>
            <p:cNvSpPr/>
            <p:nvPr/>
          </p:nvSpPr>
          <p:spPr>
            <a:xfrm>
              <a:off x="0" y="0"/>
              <a:ext cx="2328732" cy="2550139"/>
            </a:xfrm>
            <a:custGeom>
              <a:avLst/>
              <a:gdLst/>
              <a:ahLst/>
              <a:cxnLst/>
              <a:rect l="l" t="t" r="r" b="b"/>
              <a:pathLst>
                <a:path w="2328732" h="2550139">
                  <a:moveTo>
                    <a:pt x="0" y="0"/>
                  </a:moveTo>
                  <a:lnTo>
                    <a:pt x="2328732" y="0"/>
                  </a:lnTo>
                  <a:lnTo>
                    <a:pt x="2328732" y="2550139"/>
                  </a:lnTo>
                  <a:lnTo>
                    <a:pt x="0" y="2550139"/>
                  </a:lnTo>
                  <a:close/>
                </a:path>
              </a:pathLst>
            </a:custGeom>
            <a:solidFill>
              <a:srgbClr val="FBF6F1"/>
            </a:solidFill>
          </p:spPr>
          <p:txBody>
            <a:bodyPr/>
            <a:lstStyle/>
            <a:p>
              <a:endParaRPr lang="en-IN"/>
            </a:p>
          </p:txBody>
        </p:sp>
        <p:sp>
          <p:nvSpPr>
            <p:cNvPr id="4" name="TextBox 4"/>
            <p:cNvSpPr txBox="1"/>
            <p:nvPr/>
          </p:nvSpPr>
          <p:spPr>
            <a:xfrm>
              <a:off x="0" y="-28575"/>
              <a:ext cx="2328732" cy="2578714"/>
            </a:xfrm>
            <a:prstGeom prst="rect">
              <a:avLst/>
            </a:prstGeom>
          </p:spPr>
          <p:txBody>
            <a:bodyPr lIns="50800" tIns="50800" rIns="50800" bIns="50800" rtlCol="0" anchor="ctr"/>
            <a:lstStyle/>
            <a:p>
              <a:pPr algn="ctr">
                <a:lnSpc>
                  <a:spcPts val="1960"/>
                </a:lnSpc>
              </a:pPr>
              <a:endParaRPr/>
            </a:p>
          </p:txBody>
        </p:sp>
      </p:grpSp>
      <p:sp>
        <p:nvSpPr>
          <p:cNvPr id="5" name="Freeform 5"/>
          <p:cNvSpPr/>
          <p:nvPr/>
        </p:nvSpPr>
        <p:spPr>
          <a:xfrm>
            <a:off x="10111407" y="1746467"/>
            <a:ext cx="6907091" cy="6794065"/>
          </a:xfrm>
          <a:custGeom>
            <a:avLst/>
            <a:gdLst/>
            <a:ahLst/>
            <a:cxnLst/>
            <a:rect l="l" t="t" r="r" b="b"/>
            <a:pathLst>
              <a:path w="6907091" h="6794065">
                <a:moveTo>
                  <a:pt x="0" y="0"/>
                </a:moveTo>
                <a:lnTo>
                  <a:pt x="6907090" y="0"/>
                </a:lnTo>
                <a:lnTo>
                  <a:pt x="6907090" y="6794066"/>
                </a:lnTo>
                <a:lnTo>
                  <a:pt x="0" y="679406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a:p>
        </p:txBody>
      </p:sp>
      <p:sp>
        <p:nvSpPr>
          <p:cNvPr id="6" name="TextBox 6"/>
          <p:cNvSpPr txBox="1"/>
          <p:nvPr/>
        </p:nvSpPr>
        <p:spPr>
          <a:xfrm>
            <a:off x="1028700" y="2554807"/>
            <a:ext cx="6956263" cy="5548567"/>
          </a:xfrm>
          <a:prstGeom prst="rect">
            <a:avLst/>
          </a:prstGeom>
        </p:spPr>
        <p:txBody>
          <a:bodyPr lIns="0" tIns="0" rIns="0" bIns="0" rtlCol="0" anchor="t">
            <a:spAutoFit/>
          </a:bodyPr>
          <a:lstStyle/>
          <a:p>
            <a:pPr marL="0" lvl="0" indent="0">
              <a:lnSpc>
                <a:spcPts val="14258"/>
              </a:lnSpc>
            </a:pPr>
            <a:r>
              <a:rPr lang="en-US" sz="14852" spc="-1425">
                <a:solidFill>
                  <a:srgbClr val="05066D"/>
                </a:solidFill>
                <a:latin typeface="Public Sans"/>
              </a:rPr>
              <a:t>Thank you very much!</a:t>
            </a:r>
          </a:p>
        </p:txBody>
      </p:sp>
      <p:sp>
        <p:nvSpPr>
          <p:cNvPr id="7" name="TextBox 7"/>
          <p:cNvSpPr txBox="1"/>
          <p:nvPr/>
        </p:nvSpPr>
        <p:spPr>
          <a:xfrm>
            <a:off x="2015825" y="1254217"/>
            <a:ext cx="2491007" cy="388621"/>
          </a:xfrm>
          <a:prstGeom prst="rect">
            <a:avLst/>
          </a:prstGeom>
        </p:spPr>
        <p:txBody>
          <a:bodyPr lIns="0" tIns="0" rIns="0" bIns="0" rtlCol="0" anchor="t">
            <a:spAutoFit/>
          </a:bodyPr>
          <a:lstStyle/>
          <a:p>
            <a:pPr marL="0" lvl="0" indent="0" algn="l">
              <a:lnSpc>
                <a:spcPts val="2790"/>
              </a:lnSpc>
              <a:spcBef>
                <a:spcPct val="0"/>
              </a:spcBef>
            </a:pPr>
            <a:r>
              <a:rPr lang="en-US" sz="3000" spc="-246">
                <a:solidFill>
                  <a:srgbClr val="156669"/>
                </a:solidFill>
                <a:latin typeface="Public Sans"/>
              </a:rPr>
              <a:t>HealthXplorers</a:t>
            </a:r>
          </a:p>
        </p:txBody>
      </p:sp>
      <p:sp>
        <p:nvSpPr>
          <p:cNvPr id="8" name="Freeform 8"/>
          <p:cNvSpPr/>
          <p:nvPr/>
        </p:nvSpPr>
        <p:spPr>
          <a:xfrm>
            <a:off x="608446" y="858906"/>
            <a:ext cx="1148260" cy="1182794"/>
          </a:xfrm>
          <a:custGeom>
            <a:avLst/>
            <a:gdLst/>
            <a:ahLst/>
            <a:cxnLst/>
            <a:rect l="l" t="t" r="r" b="b"/>
            <a:pathLst>
              <a:path w="1148260" h="1182794">
                <a:moveTo>
                  <a:pt x="0" y="0"/>
                </a:moveTo>
                <a:lnTo>
                  <a:pt x="1148260" y="0"/>
                </a:lnTo>
                <a:lnTo>
                  <a:pt x="1148260" y="1182794"/>
                </a:lnTo>
                <a:lnTo>
                  <a:pt x="0" y="1182794"/>
                </a:lnTo>
                <a:lnTo>
                  <a:pt x="0" y="0"/>
                </a:lnTo>
                <a:close/>
              </a:path>
            </a:pathLst>
          </a:custGeom>
          <a:blipFill>
            <a:blip r:embed="rId4"/>
            <a:stretch>
              <a:fillRect/>
            </a:stretch>
          </a:blipFill>
        </p:spPr>
        <p:txBody>
          <a:bodyPr/>
          <a:lstStyle/>
          <a:p>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0C5FF"/>
        </a:solidFill>
        <a:effectLst/>
      </p:bgPr>
    </p:bg>
    <p:spTree>
      <p:nvGrpSpPr>
        <p:cNvPr id="1" name=""/>
        <p:cNvGrpSpPr/>
        <p:nvPr/>
      </p:nvGrpSpPr>
      <p:grpSpPr>
        <a:xfrm>
          <a:off x="0" y="0"/>
          <a:ext cx="0" cy="0"/>
          <a:chOff x="0" y="0"/>
          <a:chExt cx="0" cy="0"/>
        </a:xfrm>
      </p:grpSpPr>
      <p:sp>
        <p:nvSpPr>
          <p:cNvPr id="2" name="TextBox 2"/>
          <p:cNvSpPr txBox="1"/>
          <p:nvPr/>
        </p:nvSpPr>
        <p:spPr>
          <a:xfrm>
            <a:off x="1219200" y="2515516"/>
            <a:ext cx="8573204" cy="1043938"/>
          </a:xfrm>
          <a:prstGeom prst="rect">
            <a:avLst/>
          </a:prstGeom>
        </p:spPr>
        <p:txBody>
          <a:bodyPr lIns="0" tIns="0" rIns="0" bIns="0" rtlCol="0" anchor="t">
            <a:spAutoFit/>
          </a:bodyPr>
          <a:lstStyle/>
          <a:p>
            <a:pPr marL="0" lvl="0" indent="0">
              <a:lnSpc>
                <a:spcPts val="7679"/>
              </a:lnSpc>
            </a:pPr>
            <a:r>
              <a:rPr lang="en-US" sz="7999" spc="-767">
                <a:solidFill>
                  <a:srgbClr val="05066D"/>
                </a:solidFill>
                <a:latin typeface="Public Sans"/>
              </a:rPr>
              <a:t>Introduction</a:t>
            </a:r>
          </a:p>
        </p:txBody>
      </p:sp>
      <p:sp>
        <p:nvSpPr>
          <p:cNvPr id="3" name="TextBox 3"/>
          <p:cNvSpPr txBox="1"/>
          <p:nvPr/>
        </p:nvSpPr>
        <p:spPr>
          <a:xfrm>
            <a:off x="1028700" y="5382426"/>
            <a:ext cx="7985090" cy="2651364"/>
          </a:xfrm>
          <a:prstGeom prst="rect">
            <a:avLst/>
          </a:prstGeom>
        </p:spPr>
        <p:txBody>
          <a:bodyPr lIns="0" tIns="0" rIns="0" bIns="0" rtlCol="0" anchor="t">
            <a:spAutoFit/>
          </a:bodyPr>
          <a:lstStyle/>
          <a:p>
            <a:pPr>
              <a:lnSpc>
                <a:spcPts val="4162"/>
              </a:lnSpc>
            </a:pPr>
            <a:r>
              <a:rPr lang="en-US" sz="2553">
                <a:solidFill>
                  <a:srgbClr val="05066D"/>
                </a:solidFill>
                <a:latin typeface="Agrandir Medium Italics"/>
              </a:rPr>
              <a:t>The developers- Karthik V(Team lead) and Sumedh Kudale have worked on this project. This project comes under healthcare track. We are commited to the well-being of mankind. We have developed a fully working digital product made in 48Hours</a:t>
            </a:r>
          </a:p>
        </p:txBody>
      </p:sp>
      <p:grpSp>
        <p:nvGrpSpPr>
          <p:cNvPr id="4" name="Group 4"/>
          <p:cNvGrpSpPr>
            <a:grpSpLocks noChangeAspect="1"/>
          </p:cNvGrpSpPr>
          <p:nvPr/>
        </p:nvGrpSpPr>
        <p:grpSpPr>
          <a:xfrm>
            <a:off x="10004753" y="1859637"/>
            <a:ext cx="7254547" cy="6567726"/>
            <a:chOff x="0" y="0"/>
            <a:chExt cx="5580380" cy="5052060"/>
          </a:xfrm>
        </p:grpSpPr>
        <p:sp>
          <p:nvSpPr>
            <p:cNvPr id="5" name="Freeform 5"/>
            <p:cNvSpPr/>
            <p:nvPr/>
          </p:nvSpPr>
          <p:spPr>
            <a:xfrm>
              <a:off x="-635000" y="-673100"/>
              <a:ext cx="6488430" cy="6027420"/>
            </a:xfrm>
            <a:custGeom>
              <a:avLst/>
              <a:gdLst/>
              <a:ahLst/>
              <a:cxnLst/>
              <a:rect l="l" t="t" r="r" b="b"/>
              <a:pathLst>
                <a:path w="6488430" h="6027420">
                  <a:moveTo>
                    <a:pt x="5344160" y="1055370"/>
                  </a:moveTo>
                  <a:cubicBezTo>
                    <a:pt x="4573270" y="651510"/>
                    <a:pt x="3856990" y="1112520"/>
                    <a:pt x="3284220" y="1112520"/>
                  </a:cubicBezTo>
                  <a:cubicBezTo>
                    <a:pt x="2839720" y="1112520"/>
                    <a:pt x="2001520" y="0"/>
                    <a:pt x="1000760" y="1314450"/>
                  </a:cubicBezTo>
                  <a:cubicBezTo>
                    <a:pt x="0" y="2628900"/>
                    <a:pt x="1247140" y="3865880"/>
                    <a:pt x="2368550" y="4946650"/>
                  </a:cubicBezTo>
                  <a:cubicBezTo>
                    <a:pt x="3489960" y="6027420"/>
                    <a:pt x="5013960" y="6009640"/>
                    <a:pt x="5894070" y="4725670"/>
                  </a:cubicBezTo>
                  <a:cubicBezTo>
                    <a:pt x="6488430" y="3859530"/>
                    <a:pt x="6229350" y="1520190"/>
                    <a:pt x="5344160" y="1055370"/>
                  </a:cubicBezTo>
                  <a:close/>
                </a:path>
              </a:pathLst>
            </a:custGeom>
            <a:blipFill>
              <a:blip r:embed="rId2"/>
              <a:stretch>
                <a:fillRect l="-17900" r="-17900"/>
              </a:stretch>
            </a:blipFill>
          </p:spPr>
          <p:txBody>
            <a:bodyPr/>
            <a:lstStyle/>
            <a:p>
              <a:endParaRPr lang="en-IN"/>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BFAF8"/>
        </a:solidFill>
        <a:effectLst/>
      </p:bgPr>
    </p:bg>
    <p:spTree>
      <p:nvGrpSpPr>
        <p:cNvPr id="1" name=""/>
        <p:cNvGrpSpPr/>
        <p:nvPr/>
      </p:nvGrpSpPr>
      <p:grpSpPr>
        <a:xfrm>
          <a:off x="0" y="0"/>
          <a:ext cx="0" cy="0"/>
          <a:chOff x="0" y="0"/>
          <a:chExt cx="0" cy="0"/>
        </a:xfrm>
      </p:grpSpPr>
      <p:sp>
        <p:nvSpPr>
          <p:cNvPr id="2" name="Freeform 2"/>
          <p:cNvSpPr/>
          <p:nvPr/>
        </p:nvSpPr>
        <p:spPr>
          <a:xfrm>
            <a:off x="1286626" y="4843820"/>
            <a:ext cx="15972674" cy="746803"/>
          </a:xfrm>
          <a:custGeom>
            <a:avLst/>
            <a:gdLst/>
            <a:ahLst/>
            <a:cxnLst/>
            <a:rect l="l" t="t" r="r" b="b"/>
            <a:pathLst>
              <a:path w="15972674" h="746803">
                <a:moveTo>
                  <a:pt x="0" y="0"/>
                </a:moveTo>
                <a:lnTo>
                  <a:pt x="15972674" y="0"/>
                </a:lnTo>
                <a:lnTo>
                  <a:pt x="15972674" y="746803"/>
                </a:lnTo>
                <a:lnTo>
                  <a:pt x="0" y="746803"/>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157663" y="876300"/>
            <a:ext cx="15972674" cy="1312988"/>
          </a:xfrm>
          <a:prstGeom prst="rect">
            <a:avLst/>
          </a:prstGeom>
        </p:spPr>
        <p:txBody>
          <a:bodyPr wrap="square" lIns="0" tIns="0" rIns="0" bIns="0" rtlCol="0" anchor="t">
            <a:spAutoFit/>
          </a:bodyPr>
          <a:lstStyle/>
          <a:p>
            <a:pPr algn="ctr">
              <a:lnSpc>
                <a:spcPts val="11199"/>
              </a:lnSpc>
              <a:spcBef>
                <a:spcPct val="0"/>
              </a:spcBef>
            </a:pPr>
            <a:r>
              <a:rPr lang="en-US" sz="7999" spc="-767" dirty="0">
                <a:solidFill>
                  <a:srgbClr val="000000"/>
                </a:solidFill>
                <a:latin typeface="Public Sans"/>
              </a:rPr>
              <a:t>Timeline of Digital product Development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5FB127-C41D-CAF4-4C8F-2C432B63D835}"/>
              </a:ext>
            </a:extLst>
          </p:cNvPr>
          <p:cNvPicPr>
            <a:picLocks noChangeAspect="1"/>
          </p:cNvPicPr>
          <p:nvPr/>
        </p:nvPicPr>
        <p:blipFill>
          <a:blip r:embed="rId2"/>
          <a:stretch>
            <a:fillRect/>
          </a:stretch>
        </p:blipFill>
        <p:spPr>
          <a:xfrm>
            <a:off x="0" y="58268"/>
            <a:ext cx="18288000" cy="10170464"/>
          </a:xfrm>
          <a:prstGeom prst="rect">
            <a:avLst/>
          </a:prstGeom>
        </p:spPr>
      </p:pic>
    </p:spTree>
    <p:extLst>
      <p:ext uri="{BB962C8B-B14F-4D97-AF65-F5344CB8AC3E}">
        <p14:creationId xmlns:p14="http://schemas.microsoft.com/office/powerpoint/2010/main" val="2145922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B7BE68-27D7-9E7A-1B5A-64B897D2CADB}"/>
              </a:ext>
            </a:extLst>
          </p:cNvPr>
          <p:cNvPicPr>
            <a:picLocks noChangeAspect="1"/>
          </p:cNvPicPr>
          <p:nvPr/>
        </p:nvPicPr>
        <p:blipFill>
          <a:blip r:embed="rId2"/>
          <a:stretch>
            <a:fillRect/>
          </a:stretch>
        </p:blipFill>
        <p:spPr>
          <a:xfrm>
            <a:off x="0" y="28899"/>
            <a:ext cx="18287999" cy="10229201"/>
          </a:xfrm>
          <a:prstGeom prst="rect">
            <a:avLst/>
          </a:prstGeom>
        </p:spPr>
      </p:pic>
    </p:spTree>
    <p:extLst>
      <p:ext uri="{BB962C8B-B14F-4D97-AF65-F5344CB8AC3E}">
        <p14:creationId xmlns:p14="http://schemas.microsoft.com/office/powerpoint/2010/main" val="2174331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2376A4-EEB5-09C6-BD84-A14EB302593C}"/>
              </a:ext>
            </a:extLst>
          </p:cNvPr>
          <p:cNvPicPr>
            <a:picLocks noChangeAspect="1"/>
          </p:cNvPicPr>
          <p:nvPr/>
        </p:nvPicPr>
        <p:blipFill>
          <a:blip r:embed="rId2"/>
          <a:stretch>
            <a:fillRect/>
          </a:stretch>
        </p:blipFill>
        <p:spPr>
          <a:xfrm>
            <a:off x="-61156" y="0"/>
            <a:ext cx="18349156" cy="10252827"/>
          </a:xfrm>
          <a:prstGeom prst="rect">
            <a:avLst/>
          </a:prstGeom>
        </p:spPr>
      </p:pic>
    </p:spTree>
    <p:extLst>
      <p:ext uri="{BB962C8B-B14F-4D97-AF65-F5344CB8AC3E}">
        <p14:creationId xmlns:p14="http://schemas.microsoft.com/office/powerpoint/2010/main" val="17760341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BFAF8"/>
        </a:solidFill>
        <a:effectLst/>
      </p:bgPr>
    </p:bg>
    <p:spTree>
      <p:nvGrpSpPr>
        <p:cNvPr id="1" name=""/>
        <p:cNvGrpSpPr/>
        <p:nvPr/>
      </p:nvGrpSpPr>
      <p:grpSpPr>
        <a:xfrm>
          <a:off x="0" y="0"/>
          <a:ext cx="0" cy="0"/>
          <a:chOff x="0" y="0"/>
          <a:chExt cx="0" cy="0"/>
        </a:xfrm>
      </p:grpSpPr>
      <p:sp>
        <p:nvSpPr>
          <p:cNvPr id="2" name="Freeform 2"/>
          <p:cNvSpPr/>
          <p:nvPr/>
        </p:nvSpPr>
        <p:spPr>
          <a:xfrm>
            <a:off x="10207727" y="2201071"/>
            <a:ext cx="7051573" cy="5884858"/>
          </a:xfrm>
          <a:custGeom>
            <a:avLst/>
            <a:gdLst/>
            <a:ahLst/>
            <a:cxnLst/>
            <a:rect l="l" t="t" r="r" b="b"/>
            <a:pathLst>
              <a:path w="7051573" h="5884858">
                <a:moveTo>
                  <a:pt x="0" y="0"/>
                </a:moveTo>
                <a:lnTo>
                  <a:pt x="7051573" y="0"/>
                </a:lnTo>
                <a:lnTo>
                  <a:pt x="7051573" y="5884858"/>
                </a:lnTo>
                <a:lnTo>
                  <a:pt x="0" y="588485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a:p>
        </p:txBody>
      </p:sp>
      <p:sp>
        <p:nvSpPr>
          <p:cNvPr id="3" name="TextBox 3"/>
          <p:cNvSpPr txBox="1"/>
          <p:nvPr/>
        </p:nvSpPr>
        <p:spPr>
          <a:xfrm>
            <a:off x="1219200" y="2372521"/>
            <a:ext cx="8554947" cy="1043938"/>
          </a:xfrm>
          <a:prstGeom prst="rect">
            <a:avLst/>
          </a:prstGeom>
        </p:spPr>
        <p:txBody>
          <a:bodyPr lIns="0" tIns="0" rIns="0" bIns="0" rtlCol="0" anchor="t">
            <a:spAutoFit/>
          </a:bodyPr>
          <a:lstStyle/>
          <a:p>
            <a:pPr marL="0" lvl="0" indent="0">
              <a:lnSpc>
                <a:spcPts val="7679"/>
              </a:lnSpc>
            </a:pPr>
            <a:r>
              <a:rPr lang="en-US" sz="7999" spc="-767">
                <a:solidFill>
                  <a:srgbClr val="05066D"/>
                </a:solidFill>
                <a:latin typeface="Public Sans"/>
              </a:rPr>
              <a:t>Idea  Overview</a:t>
            </a:r>
          </a:p>
        </p:txBody>
      </p:sp>
      <p:sp>
        <p:nvSpPr>
          <p:cNvPr id="4" name="TextBox 4"/>
          <p:cNvSpPr txBox="1"/>
          <p:nvPr/>
        </p:nvSpPr>
        <p:spPr>
          <a:xfrm>
            <a:off x="1028700" y="4084474"/>
            <a:ext cx="8568968" cy="5173826"/>
          </a:xfrm>
          <a:prstGeom prst="rect">
            <a:avLst/>
          </a:prstGeom>
        </p:spPr>
        <p:txBody>
          <a:bodyPr lIns="0" tIns="0" rIns="0" bIns="0" rtlCol="0" anchor="t">
            <a:spAutoFit/>
          </a:bodyPr>
          <a:lstStyle/>
          <a:p>
            <a:pPr marL="545904" lvl="1" indent="-272952">
              <a:lnSpc>
                <a:spcPts val="4121"/>
              </a:lnSpc>
              <a:buFont typeface="Arial"/>
              <a:buChar char="•"/>
            </a:pPr>
            <a:r>
              <a:rPr lang="en-US" sz="2528">
                <a:solidFill>
                  <a:srgbClr val="05066D"/>
                </a:solidFill>
                <a:latin typeface="Agrandir Medium"/>
              </a:rPr>
              <a:t>We have created a UPTP with the following features:</a:t>
            </a:r>
          </a:p>
          <a:p>
            <a:pPr marL="545904" lvl="1" indent="-272952">
              <a:lnSpc>
                <a:spcPts val="4121"/>
              </a:lnSpc>
              <a:buFont typeface="Arial"/>
              <a:buChar char="•"/>
            </a:pPr>
            <a:r>
              <a:rPr lang="en-US" sz="2528">
                <a:solidFill>
                  <a:srgbClr val="05066D"/>
                </a:solidFill>
                <a:latin typeface="Agrandir Medium"/>
              </a:rPr>
              <a:t>Patient Centric Access</a:t>
            </a:r>
          </a:p>
          <a:p>
            <a:pPr marL="545904" lvl="1" indent="-272952">
              <a:lnSpc>
                <a:spcPts val="4121"/>
              </a:lnSpc>
              <a:buFont typeface="Arial"/>
              <a:buChar char="•"/>
            </a:pPr>
            <a:r>
              <a:rPr lang="en-US" sz="2528">
                <a:solidFill>
                  <a:srgbClr val="05066D"/>
                </a:solidFill>
                <a:latin typeface="Agrandir Medium"/>
              </a:rPr>
              <a:t>Allows real time updating</a:t>
            </a:r>
          </a:p>
          <a:p>
            <a:pPr marL="545904" lvl="1" indent="-272952">
              <a:lnSpc>
                <a:spcPts val="4121"/>
              </a:lnSpc>
              <a:buFont typeface="Arial"/>
              <a:buChar char="•"/>
            </a:pPr>
            <a:r>
              <a:rPr lang="en-US" sz="2528">
                <a:solidFill>
                  <a:srgbClr val="05066D"/>
                </a:solidFill>
                <a:latin typeface="Agrandir Medium"/>
              </a:rPr>
              <a:t>Can be integrated with Health Level 7 standard data</a:t>
            </a:r>
          </a:p>
          <a:p>
            <a:pPr marL="545904" lvl="1" indent="-272952">
              <a:lnSpc>
                <a:spcPts val="4121"/>
              </a:lnSpc>
              <a:buFont typeface="Arial"/>
              <a:buChar char="•"/>
            </a:pPr>
            <a:r>
              <a:rPr lang="en-US" sz="2528">
                <a:solidFill>
                  <a:srgbClr val="05066D"/>
                </a:solidFill>
                <a:latin typeface="Agrandir Medium"/>
              </a:rPr>
              <a:t>Allows doctors to store patient details in tabular format real time</a:t>
            </a:r>
          </a:p>
          <a:p>
            <a:pPr marL="545904" lvl="1" indent="-272952">
              <a:lnSpc>
                <a:spcPts val="4121"/>
              </a:lnSpc>
              <a:buFont typeface="Arial"/>
              <a:buChar char="•"/>
            </a:pPr>
            <a:r>
              <a:rPr lang="en-US" sz="2528">
                <a:solidFill>
                  <a:srgbClr val="05066D"/>
                </a:solidFill>
                <a:latin typeface="Agrandir Medium"/>
              </a:rPr>
              <a:t>Allows for checking of drug interaction</a:t>
            </a:r>
          </a:p>
          <a:p>
            <a:pPr marL="545904" lvl="1" indent="-272952">
              <a:lnSpc>
                <a:spcPts val="4121"/>
              </a:lnSpc>
              <a:buFont typeface="Arial"/>
              <a:buChar char="•"/>
            </a:pPr>
            <a:r>
              <a:rPr lang="en-US" sz="2528">
                <a:solidFill>
                  <a:srgbClr val="05066D"/>
                </a:solidFill>
                <a:latin typeface="Agrandir Medium"/>
              </a:rPr>
              <a:t>Special focus on Data privacy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645B17-8750-1724-79B7-86F420D63CB4}"/>
              </a:ext>
            </a:extLst>
          </p:cNvPr>
          <p:cNvPicPr>
            <a:picLocks noChangeAspect="1"/>
          </p:cNvPicPr>
          <p:nvPr/>
        </p:nvPicPr>
        <p:blipFill>
          <a:blip r:embed="rId2"/>
          <a:stretch>
            <a:fillRect/>
          </a:stretch>
        </p:blipFill>
        <p:spPr>
          <a:xfrm>
            <a:off x="-1048" y="0"/>
            <a:ext cx="18289047" cy="10286411"/>
          </a:xfrm>
          <a:prstGeom prst="rect">
            <a:avLst/>
          </a:prstGeom>
        </p:spPr>
      </p:pic>
    </p:spTree>
    <p:extLst>
      <p:ext uri="{BB962C8B-B14F-4D97-AF65-F5344CB8AC3E}">
        <p14:creationId xmlns:p14="http://schemas.microsoft.com/office/powerpoint/2010/main" val="20502495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476</Words>
  <Application>Microsoft Office PowerPoint</Application>
  <PresentationFormat>Custom</PresentationFormat>
  <Paragraphs>76</Paragraphs>
  <Slides>25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Calibri</vt:lpstr>
      <vt:lpstr>Cocomat Pro Heavy</vt:lpstr>
      <vt:lpstr>Arial</vt:lpstr>
      <vt:lpstr>Now</vt:lpstr>
      <vt:lpstr>Agrandir Medium Italics</vt:lpstr>
      <vt:lpstr>Montserrat</vt:lpstr>
      <vt:lpstr>Public Sans</vt:lpstr>
      <vt:lpstr>Public Sans Medium</vt:lpstr>
      <vt:lpstr>Agrandir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HealthXplorers</dc:title>
  <dc:creator>KARTHIK V</dc:creator>
  <cp:lastModifiedBy>KARTHIK V</cp:lastModifiedBy>
  <cp:revision>4</cp:revision>
  <dcterms:created xsi:type="dcterms:W3CDTF">2006-08-16T00:00:00Z</dcterms:created>
  <dcterms:modified xsi:type="dcterms:W3CDTF">2023-10-22T13:17:26Z</dcterms:modified>
  <dc:identifier>DAFwpkdUmPo</dc:identifier>
</cp:coreProperties>
</file>